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6858000" cx="12192000"/>
  <p:notesSz cx="6858000" cy="9144000"/>
  <p:embeddedFontLst>
    <p:embeddedFont>
      <p:font typeface="Average"/>
      <p:regular r:id="rId20"/>
    </p:embeddedFont>
    <p:embeddedFont>
      <p:font typeface="Oswald"/>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jC9flZ6qitMff/1YsP4w7Xf6fIE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Average-regular.fntdata"/><Relationship Id="rId11" Type="http://schemas.openxmlformats.org/officeDocument/2006/relationships/slide" Target="slides/slide7.xml"/><Relationship Id="rId22" Type="http://schemas.openxmlformats.org/officeDocument/2006/relationships/font" Target="fonts/Oswald-bold.fntdata"/><Relationship Id="rId10" Type="http://schemas.openxmlformats.org/officeDocument/2006/relationships/slide" Target="slides/slide6.xml"/><Relationship Id="rId21" Type="http://schemas.openxmlformats.org/officeDocument/2006/relationships/font" Target="fonts/Oswald-regular.fntdata"/><Relationship Id="rId13" Type="http://schemas.openxmlformats.org/officeDocument/2006/relationships/slide" Target="slides/slide9.xml"/><Relationship Id="rId12" Type="http://schemas.openxmlformats.org/officeDocument/2006/relationships/slide" Target="slides/slide8.xml"/><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highlight>
                  <a:srgbClr val="D9EAD3"/>
                </a:highlight>
              </a:rPr>
              <a:t>AVERY</a:t>
            </a:r>
            <a:endParaRPr>
              <a:highlight>
                <a:srgbClr val="D9EAD3"/>
              </a:highlight>
            </a:endParaRPr>
          </a:p>
        </p:txBody>
      </p:sp>
      <p:sp>
        <p:nvSpPr>
          <p:cNvPr id="63" name="Google Shape;63;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c8a5a63fcd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c8a5a63fcd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US">
                <a:highlight>
                  <a:srgbClr val="D9D2E9"/>
                </a:highlight>
              </a:rPr>
              <a:t>Contaminant Classification</a:t>
            </a:r>
            <a:endParaRPr>
              <a:highlight>
                <a:srgbClr val="D9D2E9"/>
              </a:highlight>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c8a5a63fcd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8a5a63fc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highlight>
                  <a:srgbClr val="D9D2E9"/>
                </a:highlight>
              </a:rPr>
              <a:t>This is what our training data looks like after being annotated. In this example, three pizza boxes have been labeled and bound as a contaminant present in this household recycling.</a:t>
            </a:r>
            <a:endParaRPr>
              <a:highlight>
                <a:srgbClr val="D9D2E9"/>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c083bf554d_1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c083bf554d_1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1200"/>
              </a:spcBef>
              <a:spcAft>
                <a:spcPts val="0"/>
              </a:spcAft>
              <a:buClr>
                <a:schemeClr val="lt1"/>
              </a:buClr>
              <a:buSzPts val="1100"/>
              <a:buFont typeface="Arial"/>
              <a:buNone/>
            </a:pPr>
            <a:r>
              <a:rPr b="1" lang="en-US">
                <a:solidFill>
                  <a:schemeClr val="dk1"/>
                </a:solidFill>
                <a:highlight>
                  <a:srgbClr val="FFF2CC"/>
                </a:highlight>
              </a:rPr>
              <a:t>Ray:</a:t>
            </a:r>
            <a:r>
              <a:rPr lang="en-US">
                <a:solidFill>
                  <a:schemeClr val="dk1"/>
                </a:solidFill>
                <a:highlight>
                  <a:srgbClr val="FFF2CC"/>
                </a:highlight>
              </a:rPr>
              <a:t> </a:t>
            </a:r>
            <a:r>
              <a:rPr lang="en-US">
                <a:solidFill>
                  <a:schemeClr val="dk1"/>
                </a:solidFill>
                <a:highlight>
                  <a:srgbClr val="FFF2CC"/>
                </a:highlight>
              </a:rPr>
              <a:t> I plan on working on speeding up the hosted API, and also making sure that the hosted front-end, API, and DB, all are working together. </a:t>
            </a:r>
            <a:endParaRPr b="1">
              <a:solidFill>
                <a:schemeClr val="dk1"/>
              </a:solidFill>
              <a:highlight>
                <a:srgbClr val="FFF2CC"/>
              </a:highlight>
            </a:endParaRPr>
          </a:p>
          <a:p>
            <a:pPr indent="457200" lvl="0" marL="0" rtl="0" algn="l">
              <a:lnSpc>
                <a:spcPct val="115000"/>
              </a:lnSpc>
              <a:spcBef>
                <a:spcPts val="1200"/>
              </a:spcBef>
              <a:spcAft>
                <a:spcPts val="0"/>
              </a:spcAft>
              <a:buClr>
                <a:schemeClr val="dk1"/>
              </a:buClr>
              <a:buSzPts val="1100"/>
              <a:buFont typeface="Arial"/>
              <a:buNone/>
            </a:pPr>
            <a:r>
              <a:rPr b="1" lang="en-US">
                <a:solidFill>
                  <a:schemeClr val="dk1"/>
                </a:solidFill>
                <a:highlight>
                  <a:srgbClr val="D9EAD3"/>
                </a:highlight>
              </a:rPr>
              <a:t>Avery: </a:t>
            </a:r>
            <a:r>
              <a:rPr lang="en-US">
                <a:solidFill>
                  <a:schemeClr val="dk1"/>
                </a:solidFill>
                <a:highlight>
                  <a:srgbClr val="D9EAD3"/>
                </a:highlight>
              </a:rPr>
              <a:t>I plan on adding more tests to the API and adding tests and test coverage to our CI/CD pipeline. I am also going to work on some additional tasks related to Infrastructure as Code to help with deployment of AWS services for Prairie Robotics</a:t>
            </a:r>
            <a:r>
              <a:rPr lang="en-US">
                <a:solidFill>
                  <a:schemeClr val="dk1"/>
                </a:solidFill>
                <a:highlight>
                  <a:srgbClr val="D9EAD3"/>
                </a:highlight>
              </a:rPr>
              <a:t> </a:t>
            </a:r>
            <a:endParaRPr>
              <a:solidFill>
                <a:schemeClr val="dk1"/>
              </a:solidFill>
              <a:highlight>
                <a:srgbClr val="D9EAD3"/>
              </a:highlight>
            </a:endParaRPr>
          </a:p>
          <a:p>
            <a:pPr indent="457200" lvl="0" marL="0" rtl="0" algn="l">
              <a:lnSpc>
                <a:spcPct val="115000"/>
              </a:lnSpc>
              <a:spcBef>
                <a:spcPts val="1200"/>
              </a:spcBef>
              <a:spcAft>
                <a:spcPts val="1200"/>
              </a:spcAft>
              <a:buClr>
                <a:schemeClr val="dk1"/>
              </a:buClr>
              <a:buSzPts val="1100"/>
              <a:buFont typeface="Arial"/>
              <a:buNone/>
            </a:pPr>
            <a:r>
              <a:rPr b="1" i="1" lang="en-US">
                <a:solidFill>
                  <a:schemeClr val="dk1"/>
                </a:solidFill>
                <a:highlight>
                  <a:srgbClr val="D9D2E9"/>
                </a:highlight>
              </a:rPr>
              <a:t>Noah: </a:t>
            </a:r>
            <a:r>
              <a:rPr lang="en-US">
                <a:solidFill>
                  <a:schemeClr val="dk1"/>
                </a:solidFill>
                <a:highlight>
                  <a:srgbClr val="D9D2E9"/>
                </a:highlight>
              </a:rPr>
              <a:t>I am continuing to work on training a contaminant classifier.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c083bf554d_1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500"/>
              </a:spcBef>
              <a:spcAft>
                <a:spcPts val="0"/>
              </a:spcAft>
              <a:buSzPts val="1100"/>
              <a:buNone/>
            </a:pPr>
            <a:r>
              <a:rPr lang="en-US" sz="2800">
                <a:highlight>
                  <a:srgbClr val="FFF2CC"/>
                </a:highlight>
                <a:latin typeface="Calibri"/>
                <a:ea typeface="Calibri"/>
                <a:cs typeface="Calibri"/>
                <a:sym typeface="Calibri"/>
              </a:rPr>
              <a:t>Ray does first </a:t>
            </a:r>
            <a:r>
              <a:rPr b="1" lang="en-US" sz="2800">
                <a:highlight>
                  <a:srgbClr val="FFF2CC"/>
                </a:highlight>
                <a:latin typeface="Calibri"/>
                <a:ea typeface="Calibri"/>
                <a:cs typeface="Calibri"/>
                <a:sym typeface="Calibri"/>
              </a:rPr>
              <a:t>two</a:t>
            </a:r>
            <a:r>
              <a:rPr lang="en-US" sz="2800">
                <a:highlight>
                  <a:srgbClr val="FFF2CC"/>
                </a:highlight>
                <a:latin typeface="Calibri"/>
                <a:ea typeface="Calibri"/>
                <a:cs typeface="Calibri"/>
                <a:sym typeface="Calibri"/>
              </a:rPr>
              <a:t>,</a:t>
            </a:r>
            <a:endParaRPr sz="2800">
              <a:highlight>
                <a:srgbClr val="FFF2CC"/>
              </a:highlight>
              <a:latin typeface="Calibri"/>
              <a:ea typeface="Calibri"/>
              <a:cs typeface="Calibri"/>
              <a:sym typeface="Calibri"/>
            </a:endParaRPr>
          </a:p>
          <a:p>
            <a:pPr indent="0" lvl="0" marL="0" rtl="0" algn="l">
              <a:lnSpc>
                <a:spcPct val="90000"/>
              </a:lnSpc>
              <a:spcBef>
                <a:spcPts val="500"/>
              </a:spcBef>
              <a:spcAft>
                <a:spcPts val="0"/>
              </a:spcAft>
              <a:buSzPts val="1100"/>
              <a:buNone/>
            </a:pPr>
            <a:r>
              <a:rPr lang="en-US" sz="2800">
                <a:highlight>
                  <a:srgbClr val="D9D2E9"/>
                </a:highlight>
                <a:latin typeface="Calibri"/>
                <a:ea typeface="Calibri"/>
                <a:cs typeface="Calibri"/>
                <a:sym typeface="Calibri"/>
              </a:rPr>
              <a:t>Noah does next two,</a:t>
            </a:r>
            <a:endParaRPr sz="2800">
              <a:highlight>
                <a:srgbClr val="D9D2E9"/>
              </a:highlight>
              <a:latin typeface="Calibri"/>
              <a:ea typeface="Calibri"/>
              <a:cs typeface="Calibri"/>
              <a:sym typeface="Calibri"/>
            </a:endParaRPr>
          </a:p>
          <a:p>
            <a:pPr indent="0" lvl="0" marL="0" rtl="0" algn="l">
              <a:lnSpc>
                <a:spcPct val="90000"/>
              </a:lnSpc>
              <a:spcBef>
                <a:spcPts val="500"/>
              </a:spcBef>
              <a:spcAft>
                <a:spcPts val="0"/>
              </a:spcAft>
              <a:buSzPts val="1100"/>
              <a:buNone/>
            </a:pPr>
            <a:r>
              <a:rPr lang="en-US" sz="2800">
                <a:highlight>
                  <a:srgbClr val="D9EAD3"/>
                </a:highlight>
                <a:latin typeface="Calibri"/>
                <a:ea typeface="Calibri"/>
                <a:cs typeface="Calibri"/>
                <a:sym typeface="Calibri"/>
              </a:rPr>
              <a:t>Avery does last one</a:t>
            </a:r>
            <a:endParaRPr sz="2800">
              <a:highlight>
                <a:srgbClr val="D9EAD3"/>
              </a:highlight>
              <a:latin typeface="Calibri"/>
              <a:ea typeface="Calibri"/>
              <a:cs typeface="Calibri"/>
              <a:sym typeface="Calibri"/>
            </a:endParaRPr>
          </a:p>
          <a:p>
            <a:pPr indent="-361950" lvl="1" marL="914400" rtl="0" algn="l">
              <a:lnSpc>
                <a:spcPct val="100000"/>
              </a:lnSpc>
              <a:spcBef>
                <a:spcPts val="0"/>
              </a:spcBef>
              <a:spcAft>
                <a:spcPts val="0"/>
              </a:spcAft>
              <a:buClr>
                <a:schemeClr val="lt1"/>
              </a:buClr>
              <a:buSzPts val="2100"/>
              <a:buFont typeface="Calibri"/>
              <a:buChar char="○"/>
            </a:pPr>
            <a:r>
              <a:rPr lang="en-US" sz="2100">
                <a:solidFill>
                  <a:schemeClr val="lt1"/>
                </a:solidFill>
                <a:latin typeface="Calibri"/>
                <a:ea typeface="Calibri"/>
                <a:cs typeface="Calibri"/>
                <a:sym typeface="Calibri"/>
              </a:rPr>
              <a:t>Was this level of description of our project understandable</a:t>
            </a:r>
            <a:endParaRPr sz="2800">
              <a:highlight>
                <a:srgbClr val="D9EAD3"/>
              </a:highlight>
              <a:latin typeface="Calibri"/>
              <a:ea typeface="Calibri"/>
              <a:cs typeface="Calibri"/>
              <a:sym typeface="Calibri"/>
            </a:endParaRPr>
          </a:p>
          <a:p>
            <a:pPr indent="-361950" lvl="1" marL="914400" rtl="0" algn="l">
              <a:lnSpc>
                <a:spcPct val="100000"/>
              </a:lnSpc>
              <a:spcBef>
                <a:spcPts val="0"/>
              </a:spcBef>
              <a:spcAft>
                <a:spcPts val="0"/>
              </a:spcAft>
              <a:buClr>
                <a:srgbClr val="000000"/>
              </a:buClr>
              <a:buSzPts val="2100"/>
              <a:buFont typeface="Calibri"/>
              <a:buChar char="○"/>
            </a:pPr>
            <a:r>
              <a:rPr lang="en-US" sz="2100">
                <a:latin typeface="Calibri"/>
                <a:ea typeface="Calibri"/>
                <a:cs typeface="Calibri"/>
                <a:sym typeface="Calibri"/>
              </a:rPr>
              <a:t>Was this level of description of our project understandable</a:t>
            </a:r>
            <a:endParaRPr sz="1600">
              <a:latin typeface="Calibri"/>
              <a:ea typeface="Calibri"/>
              <a:cs typeface="Calibri"/>
              <a:sym typeface="Calibri"/>
            </a:endParaRPr>
          </a:p>
        </p:txBody>
      </p:sp>
      <p:sp>
        <p:nvSpPr>
          <p:cNvPr id="137" name="Google Shape;137;gc083bf554d_1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a6894d973b_3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a6894d973b_3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c083bf554d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c083bf554d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c083bf554d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gc083bf554d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chemeClr val="dk1"/>
                </a:solidFill>
                <a:highlight>
                  <a:srgbClr val="D9EAD3"/>
                </a:highlight>
                <a:latin typeface="Arial"/>
                <a:ea typeface="Arial"/>
                <a:cs typeface="Arial"/>
                <a:sym typeface="Arial"/>
              </a:rPr>
              <a:t>Avery Cameron: Project Manager/Flexible Developer</a:t>
            </a:r>
            <a:endParaRPr sz="1200">
              <a:solidFill>
                <a:schemeClr val="dk1"/>
              </a:solidFill>
              <a:highlight>
                <a:srgbClr val="D9EAD3"/>
              </a:highlight>
              <a:latin typeface="Arial"/>
              <a:ea typeface="Arial"/>
              <a:cs typeface="Arial"/>
              <a:sym typeface="Arial"/>
            </a:endParaRPr>
          </a:p>
          <a:p>
            <a:pPr indent="-304800" lvl="0" marL="457200" rtl="0" algn="l">
              <a:lnSpc>
                <a:spcPct val="115000"/>
              </a:lnSpc>
              <a:spcBef>
                <a:spcPts val="700"/>
              </a:spcBef>
              <a:spcAft>
                <a:spcPts val="0"/>
              </a:spcAft>
              <a:buClr>
                <a:schemeClr val="dk1"/>
              </a:buClr>
              <a:buSzPts val="1200"/>
              <a:buFont typeface="Arial"/>
              <a:buChar char="-"/>
            </a:pPr>
            <a:r>
              <a:rPr lang="en-US" sz="1200">
                <a:solidFill>
                  <a:schemeClr val="dk1"/>
                </a:solidFill>
                <a:highlight>
                  <a:srgbClr val="D9EAD3"/>
                </a:highlight>
                <a:latin typeface="Arial"/>
                <a:ea typeface="Arial"/>
                <a:cs typeface="Arial"/>
                <a:sym typeface="Arial"/>
              </a:rPr>
              <a:t>Manage our GitHub structure and CI/CD</a:t>
            </a:r>
            <a:endParaRPr sz="1200">
              <a:solidFill>
                <a:schemeClr val="dk1"/>
              </a:solidFill>
              <a:highlight>
                <a:srgbClr val="D9EAD3"/>
              </a:highlight>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US" sz="1200">
                <a:solidFill>
                  <a:schemeClr val="dk1"/>
                </a:solidFill>
                <a:highlight>
                  <a:srgbClr val="D9EAD3"/>
                </a:highlight>
                <a:latin typeface="Arial"/>
                <a:ea typeface="Arial"/>
                <a:cs typeface="Arial"/>
                <a:sym typeface="Arial"/>
              </a:rPr>
              <a:t>Organize project meetings and milestones</a:t>
            </a:r>
            <a:endParaRPr sz="1200">
              <a:solidFill>
                <a:schemeClr val="dk1"/>
              </a:solidFill>
              <a:highlight>
                <a:srgbClr val="D9EAD3"/>
              </a:highlight>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US" sz="1200">
                <a:solidFill>
                  <a:schemeClr val="dk1"/>
                </a:solidFill>
                <a:highlight>
                  <a:srgbClr val="D9EAD3"/>
                </a:highlight>
                <a:latin typeface="Arial"/>
                <a:ea typeface="Arial"/>
                <a:cs typeface="Arial"/>
                <a:sym typeface="Arial"/>
              </a:rPr>
              <a:t>Manage project documentation</a:t>
            </a:r>
            <a:endParaRPr sz="1200">
              <a:solidFill>
                <a:schemeClr val="dk1"/>
              </a:solidFill>
              <a:highlight>
                <a:srgbClr val="D9EAD3"/>
              </a:highlight>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US" sz="1200">
                <a:solidFill>
                  <a:schemeClr val="dk1"/>
                </a:solidFill>
                <a:highlight>
                  <a:srgbClr val="D9EAD3"/>
                </a:highlight>
                <a:latin typeface="Arial"/>
                <a:ea typeface="Arial"/>
                <a:cs typeface="Arial"/>
                <a:sym typeface="Arial"/>
              </a:rPr>
              <a:t>Help with Front-End and ML as needed</a:t>
            </a:r>
            <a:endParaRPr sz="1200">
              <a:solidFill>
                <a:schemeClr val="dk1"/>
              </a:solidFill>
              <a:highlight>
                <a:srgbClr val="D9EAD3"/>
              </a:highlight>
              <a:latin typeface="Arial"/>
              <a:ea typeface="Arial"/>
              <a:cs typeface="Arial"/>
              <a:sym typeface="Arial"/>
            </a:endParaRPr>
          </a:p>
          <a:p>
            <a:pPr indent="0" lvl="0" marL="0" rtl="0" algn="l">
              <a:lnSpc>
                <a:spcPct val="115000"/>
              </a:lnSpc>
              <a:spcBef>
                <a:spcPts val="700"/>
              </a:spcBef>
              <a:spcAft>
                <a:spcPts val="0"/>
              </a:spcAft>
              <a:buClr>
                <a:schemeClr val="dk1"/>
              </a:buClr>
              <a:buSzPts val="1100"/>
              <a:buFont typeface="Arial"/>
              <a:buNone/>
            </a:pPr>
            <a:r>
              <a:rPr lang="en-US" sz="1200">
                <a:solidFill>
                  <a:schemeClr val="dk1"/>
                </a:solidFill>
                <a:highlight>
                  <a:srgbClr val="FFF2CC"/>
                </a:highlight>
                <a:latin typeface="Arial"/>
                <a:ea typeface="Arial"/>
                <a:cs typeface="Arial"/>
                <a:sym typeface="Arial"/>
              </a:rPr>
              <a:t>Raymond Knorr: Lead UI/API Developer </a:t>
            </a:r>
            <a:endParaRPr sz="1200">
              <a:solidFill>
                <a:schemeClr val="dk1"/>
              </a:solidFill>
              <a:highlight>
                <a:srgbClr val="FFF2CC"/>
              </a:highlight>
              <a:latin typeface="Arial"/>
              <a:ea typeface="Arial"/>
              <a:cs typeface="Arial"/>
              <a:sym typeface="Arial"/>
            </a:endParaRPr>
          </a:p>
          <a:p>
            <a:pPr indent="-304800" lvl="0" marL="457200" rtl="0" algn="l">
              <a:lnSpc>
                <a:spcPct val="115000"/>
              </a:lnSpc>
              <a:spcBef>
                <a:spcPts val="700"/>
              </a:spcBef>
              <a:spcAft>
                <a:spcPts val="0"/>
              </a:spcAft>
              <a:buClr>
                <a:schemeClr val="dk1"/>
              </a:buClr>
              <a:buSzPts val="1200"/>
              <a:buFont typeface="Arial"/>
              <a:buChar char="-"/>
            </a:pPr>
            <a:r>
              <a:rPr lang="en-US" sz="1200">
                <a:solidFill>
                  <a:schemeClr val="dk1"/>
                </a:solidFill>
                <a:highlight>
                  <a:srgbClr val="FFF2CC"/>
                </a:highlight>
                <a:latin typeface="Arial"/>
                <a:ea typeface="Arial"/>
                <a:cs typeface="Arial"/>
                <a:sym typeface="Arial"/>
              </a:rPr>
              <a:t>Manage integration and documentation of our software with Prairie Robotics</a:t>
            </a:r>
            <a:endParaRPr sz="1200">
              <a:solidFill>
                <a:schemeClr val="dk1"/>
              </a:solidFill>
              <a:highlight>
                <a:srgbClr val="FFF2CC"/>
              </a:highlight>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US" sz="1200">
                <a:solidFill>
                  <a:schemeClr val="dk1"/>
                </a:solidFill>
                <a:highlight>
                  <a:srgbClr val="FFF2CC"/>
                </a:highlight>
                <a:latin typeface="Arial"/>
                <a:ea typeface="Arial"/>
                <a:cs typeface="Arial"/>
                <a:sym typeface="Arial"/>
              </a:rPr>
              <a:t>Manage Trello board for workflow organization</a:t>
            </a:r>
            <a:endParaRPr sz="1200">
              <a:solidFill>
                <a:schemeClr val="dk1"/>
              </a:solidFill>
              <a:highlight>
                <a:srgbClr val="FFF2CC"/>
              </a:highlight>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US" sz="1200">
                <a:solidFill>
                  <a:schemeClr val="dk1"/>
                </a:solidFill>
                <a:highlight>
                  <a:srgbClr val="FFF2CC"/>
                </a:highlight>
                <a:latin typeface="Arial"/>
                <a:ea typeface="Arial"/>
                <a:cs typeface="Arial"/>
                <a:sym typeface="Arial"/>
              </a:rPr>
              <a:t>Manage communications between URStreamSight &amp; PrairieRobotics</a:t>
            </a:r>
            <a:endParaRPr sz="1200">
              <a:solidFill>
                <a:schemeClr val="dk1"/>
              </a:solidFill>
              <a:highlight>
                <a:srgbClr val="FFF2CC"/>
              </a:highlight>
              <a:latin typeface="Arial"/>
              <a:ea typeface="Arial"/>
              <a:cs typeface="Arial"/>
              <a:sym typeface="Arial"/>
            </a:endParaRPr>
          </a:p>
          <a:p>
            <a:pPr indent="0" lvl="0" marL="0" rtl="0" algn="l">
              <a:lnSpc>
                <a:spcPct val="115000"/>
              </a:lnSpc>
              <a:spcBef>
                <a:spcPts val="700"/>
              </a:spcBef>
              <a:spcAft>
                <a:spcPts val="0"/>
              </a:spcAft>
              <a:buClr>
                <a:schemeClr val="dk1"/>
              </a:buClr>
              <a:buSzPts val="1100"/>
              <a:buFont typeface="Arial"/>
              <a:buNone/>
            </a:pPr>
            <a:r>
              <a:rPr lang="en-US" sz="1200">
                <a:solidFill>
                  <a:schemeClr val="dk1"/>
                </a:solidFill>
                <a:highlight>
                  <a:srgbClr val="D9D2E9"/>
                </a:highlight>
                <a:latin typeface="Arial"/>
                <a:ea typeface="Arial"/>
                <a:cs typeface="Arial"/>
                <a:sym typeface="Arial"/>
              </a:rPr>
              <a:t>Noah Rowbotham: Lead Machine Learning Technician </a:t>
            </a:r>
            <a:endParaRPr sz="1200">
              <a:solidFill>
                <a:schemeClr val="dk1"/>
              </a:solidFill>
              <a:highlight>
                <a:srgbClr val="D9D2E9"/>
              </a:highlight>
              <a:latin typeface="Arial"/>
              <a:ea typeface="Arial"/>
              <a:cs typeface="Arial"/>
              <a:sym typeface="Arial"/>
            </a:endParaRPr>
          </a:p>
          <a:p>
            <a:pPr indent="-304800" lvl="0" marL="457200" rtl="0" algn="l">
              <a:lnSpc>
                <a:spcPct val="115000"/>
              </a:lnSpc>
              <a:spcBef>
                <a:spcPts val="700"/>
              </a:spcBef>
              <a:spcAft>
                <a:spcPts val="0"/>
              </a:spcAft>
              <a:buClr>
                <a:schemeClr val="dk1"/>
              </a:buClr>
              <a:buSzPts val="1200"/>
              <a:buFont typeface="Arial"/>
              <a:buChar char="-"/>
            </a:pPr>
            <a:r>
              <a:rPr lang="en-US" sz="1200">
                <a:solidFill>
                  <a:schemeClr val="dk1"/>
                </a:solidFill>
                <a:highlight>
                  <a:srgbClr val="D9D2E9"/>
                </a:highlight>
                <a:latin typeface="Arial"/>
                <a:ea typeface="Arial"/>
                <a:cs typeface="Arial"/>
                <a:sym typeface="Arial"/>
              </a:rPr>
              <a:t>I lead development of machine learning training and implementation</a:t>
            </a:r>
            <a:endParaRPr sz="1200">
              <a:solidFill>
                <a:schemeClr val="dk1"/>
              </a:solidFill>
              <a:highlight>
                <a:srgbClr val="D9D2E9"/>
              </a:highlight>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US" sz="1200">
                <a:solidFill>
                  <a:schemeClr val="dk1"/>
                </a:solidFill>
                <a:highlight>
                  <a:srgbClr val="D9D2E9"/>
                </a:highlight>
                <a:latin typeface="Arial"/>
                <a:ea typeface="Arial"/>
                <a:cs typeface="Arial"/>
                <a:sym typeface="Arial"/>
              </a:rPr>
              <a:t>I manage the integration of Amazon services with our ML workflow</a:t>
            </a:r>
            <a:endParaRPr sz="1200">
              <a:solidFill>
                <a:schemeClr val="dk1"/>
              </a:solidFill>
              <a:highlight>
                <a:srgbClr val="D9D2E9"/>
              </a:highlight>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US" sz="1200">
                <a:solidFill>
                  <a:schemeClr val="dk1"/>
                </a:solidFill>
                <a:highlight>
                  <a:srgbClr val="D9D2E9"/>
                </a:highlight>
                <a:latin typeface="Arial"/>
                <a:ea typeface="Arial"/>
                <a:cs typeface="Arial"/>
                <a:sym typeface="Arial"/>
              </a:rPr>
              <a:t>I develop on the aaeon onboard computer which facilitates the collection of data from recycling collection vehicles</a:t>
            </a:r>
            <a:endParaRPr>
              <a:highlight>
                <a:srgbClr val="D9D2E9"/>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500"/>
              </a:spcBef>
              <a:spcAft>
                <a:spcPts val="0"/>
              </a:spcAft>
              <a:buSzPts val="1100"/>
              <a:buNone/>
            </a:pPr>
            <a:r>
              <a:rPr lang="en-US" sz="1300">
                <a:highlight>
                  <a:srgbClr val="D9EAD3"/>
                </a:highlight>
                <a:latin typeface="Calibri"/>
                <a:ea typeface="Calibri"/>
                <a:cs typeface="Calibri"/>
                <a:sym typeface="Calibri"/>
              </a:rPr>
              <a:t>Avery</a:t>
            </a:r>
            <a:endParaRPr sz="1300">
              <a:highlight>
                <a:srgbClr val="D9EAD3"/>
              </a:highlight>
              <a:latin typeface="Calibri"/>
              <a:ea typeface="Calibri"/>
              <a:cs typeface="Calibri"/>
              <a:sym typeface="Calibri"/>
            </a:endParaRPr>
          </a:p>
          <a:p>
            <a:pPr indent="-158750" lvl="0" marL="228600" rtl="0" algn="l">
              <a:lnSpc>
                <a:spcPct val="90000"/>
              </a:lnSpc>
              <a:spcBef>
                <a:spcPts val="500"/>
              </a:spcBef>
              <a:spcAft>
                <a:spcPts val="0"/>
              </a:spcAft>
              <a:buClr>
                <a:srgbClr val="000000"/>
              </a:buClr>
              <a:buSzPts val="700"/>
              <a:buFont typeface="Calibri"/>
              <a:buChar char="•"/>
            </a:pPr>
            <a:r>
              <a:rPr lang="en-US" sz="1300">
                <a:highlight>
                  <a:srgbClr val="D9EAD3"/>
                </a:highlight>
                <a:latin typeface="Calibri"/>
                <a:ea typeface="Calibri"/>
                <a:cs typeface="Calibri"/>
                <a:sym typeface="Calibri"/>
              </a:rPr>
              <a:t>Web application for municipality workers that scores recycling data on a neighborhood basis and displays the data. Videos are captured from the bin of recycling trucks and ran through a waste classifier to determine whether the recycling is contaminated. </a:t>
            </a:r>
            <a:endParaRPr sz="1300">
              <a:highlight>
                <a:srgbClr val="D9EAD3"/>
              </a:highlight>
              <a:latin typeface="Calibri"/>
              <a:ea typeface="Calibri"/>
              <a:cs typeface="Calibri"/>
              <a:sym typeface="Calibri"/>
            </a:endParaRPr>
          </a:p>
          <a:p>
            <a:pPr indent="-158750" lvl="0" marL="228600" rtl="0" algn="l">
              <a:lnSpc>
                <a:spcPct val="90000"/>
              </a:lnSpc>
              <a:spcBef>
                <a:spcPts val="500"/>
              </a:spcBef>
              <a:spcAft>
                <a:spcPts val="0"/>
              </a:spcAft>
              <a:buClr>
                <a:srgbClr val="000000"/>
              </a:buClr>
              <a:buSzPts val="700"/>
              <a:buFont typeface="Calibri"/>
              <a:buChar char="•"/>
            </a:pPr>
            <a:r>
              <a:rPr lang="en-US" sz="1300">
                <a:highlight>
                  <a:srgbClr val="D9EAD3"/>
                </a:highlight>
                <a:latin typeface="Calibri"/>
                <a:ea typeface="Calibri"/>
                <a:cs typeface="Calibri"/>
                <a:sym typeface="Calibri"/>
              </a:rPr>
              <a:t>This is a web application for municipality workers to review contamination in recycling bins and display reports to help with decision making. Pictures are captured when a bin is tipped into the recycling truck and contamination is identified with machine learning, this is then displayed in our front end portal for users. </a:t>
            </a:r>
            <a:endParaRPr sz="1300">
              <a:highlight>
                <a:srgbClr val="D9EAD3"/>
              </a:highlight>
              <a:latin typeface="Calibri"/>
              <a:ea typeface="Calibri"/>
              <a:cs typeface="Calibri"/>
              <a:sym typeface="Calibri"/>
            </a:endParaRPr>
          </a:p>
        </p:txBody>
      </p:sp>
      <p:sp>
        <p:nvSpPr>
          <p:cNvPr id="75" name="Google Shape;7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c49bd09340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gc49bd0934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90500" lvl="0" marL="228600" rtl="0" algn="l">
              <a:lnSpc>
                <a:spcPct val="90000"/>
              </a:lnSpc>
              <a:spcBef>
                <a:spcPts val="500"/>
              </a:spcBef>
              <a:spcAft>
                <a:spcPts val="0"/>
              </a:spcAft>
              <a:buClr>
                <a:srgbClr val="000000"/>
              </a:buClr>
              <a:buSzPts val="1200"/>
              <a:buFont typeface="Calibri"/>
              <a:buChar char="•"/>
            </a:pPr>
            <a:r>
              <a:rPr lang="en-US" sz="1800">
                <a:highlight>
                  <a:srgbClr val="D9D2E9"/>
                </a:highlight>
                <a:latin typeface="Calibri"/>
                <a:ea typeface="Calibri"/>
                <a:cs typeface="Calibri"/>
                <a:sym typeface="Calibri"/>
              </a:rPr>
              <a:t>Contaminated recycling generates fines for municipalities which increases costs for households. If the recycling is clean, recycling can provide revenue for the municipality which will lower costs for households.</a:t>
            </a:r>
            <a:endParaRPr sz="1800">
              <a:highlight>
                <a:srgbClr val="D9D2E9"/>
              </a:highlight>
              <a:latin typeface="Calibri"/>
              <a:ea typeface="Calibri"/>
              <a:cs typeface="Calibri"/>
              <a:sym typeface="Calibri"/>
            </a:endParaRPr>
          </a:p>
          <a:p>
            <a:pPr indent="-190500" lvl="0" marL="228600" rtl="0" algn="l">
              <a:lnSpc>
                <a:spcPct val="90000"/>
              </a:lnSpc>
              <a:spcBef>
                <a:spcPts val="500"/>
              </a:spcBef>
              <a:spcAft>
                <a:spcPts val="0"/>
              </a:spcAft>
              <a:buClr>
                <a:srgbClr val="000000"/>
              </a:buClr>
              <a:buSzPts val="1200"/>
              <a:buFont typeface="Calibri"/>
              <a:buChar char="•"/>
            </a:pPr>
            <a:r>
              <a:rPr lang="en-US" sz="1800">
                <a:highlight>
                  <a:srgbClr val="D9D2E9"/>
                </a:highlight>
                <a:latin typeface="Calibri"/>
                <a:ea typeface="Calibri"/>
                <a:cs typeface="Calibri"/>
                <a:sym typeface="Calibri"/>
              </a:rPr>
              <a:t>Instead of reacting to recycling contamination by removing it through sorting, this project is proactive. Being proactive is a more permanent solution, education campaigns then reduce contamination at the source instead of relying solely on sorting. </a:t>
            </a:r>
            <a:endParaRPr sz="1800">
              <a:highlight>
                <a:srgbClr val="D9D2E9"/>
              </a:highlight>
              <a:latin typeface="Calibri"/>
              <a:ea typeface="Calibri"/>
              <a:cs typeface="Calibri"/>
              <a:sym typeface="Calibri"/>
            </a:endParaRPr>
          </a:p>
          <a:p>
            <a:pPr indent="-190500" lvl="0" marL="228600" rtl="0" algn="l">
              <a:lnSpc>
                <a:spcPct val="90000"/>
              </a:lnSpc>
              <a:spcBef>
                <a:spcPts val="500"/>
              </a:spcBef>
              <a:spcAft>
                <a:spcPts val="0"/>
              </a:spcAft>
              <a:buClr>
                <a:srgbClr val="000000"/>
              </a:buClr>
              <a:buSzPts val="1200"/>
              <a:buFont typeface="Calibri"/>
              <a:buChar char="•"/>
            </a:pPr>
            <a:r>
              <a:rPr lang="en-US" sz="1800">
                <a:highlight>
                  <a:srgbClr val="D9D2E9"/>
                </a:highlight>
                <a:latin typeface="Calibri"/>
                <a:ea typeface="Calibri"/>
                <a:cs typeface="Calibri"/>
                <a:sym typeface="Calibri"/>
              </a:rPr>
              <a:t>This is all based on various studies on recycling contamination impacts such as a Study from the Region of Peel showed that after education campaigns 90% of people had less than 10% contamination compared to 60-70% of people before the campaign.</a:t>
            </a:r>
            <a:endParaRPr sz="1800">
              <a:highlight>
                <a:srgbClr val="D9D2E9"/>
              </a:highlight>
              <a:latin typeface="Calibri"/>
              <a:ea typeface="Calibri"/>
              <a:cs typeface="Calibri"/>
              <a:sym typeface="Calibri"/>
            </a:endParaRPr>
          </a:p>
          <a:p>
            <a:pPr indent="-190500" lvl="0" marL="228600" rtl="0" algn="l">
              <a:lnSpc>
                <a:spcPct val="90000"/>
              </a:lnSpc>
              <a:spcBef>
                <a:spcPts val="500"/>
              </a:spcBef>
              <a:spcAft>
                <a:spcPts val="0"/>
              </a:spcAft>
              <a:buClr>
                <a:srgbClr val="000000"/>
              </a:buClr>
              <a:buSzPts val="1200"/>
              <a:buFont typeface="Calibri"/>
              <a:buChar char="•"/>
            </a:pPr>
            <a:r>
              <a:rPr lang="en-US" sz="1800">
                <a:highlight>
                  <a:srgbClr val="D9D2E9"/>
                </a:highlight>
                <a:latin typeface="Calibri"/>
                <a:ea typeface="Calibri"/>
                <a:cs typeface="Calibri"/>
                <a:sym typeface="Calibri"/>
              </a:rPr>
              <a:t>To summarize: by educating, influencing, and reprimanding when required we can clean recycling at the source increasing revenues, lowering household expenses, and improving recycling effectiveness which in turn promotes a greener future. This is why we are developing URStreamSight.</a:t>
            </a:r>
            <a:endParaRPr sz="1800">
              <a:highlight>
                <a:srgbClr val="D9D2E9"/>
              </a:highlight>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c083bf554d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gc083bf554d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highlight>
                  <a:srgbClr val="D9EAD3"/>
                </a:highlight>
              </a:rPr>
              <a:t>This scrum ran from Feb 5, 2021 - Feb 25, 2021</a:t>
            </a:r>
            <a:endParaRPr>
              <a:highlight>
                <a:srgbClr val="D9EAD3"/>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c083bf554d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 name="Google Shape;94;gc083bf554d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B6D7A8"/>
                </a:highlight>
              </a:rPr>
              <a:t>API Status: Green</a:t>
            </a:r>
            <a:endParaRPr>
              <a:solidFill>
                <a:schemeClr val="dk1"/>
              </a:solidFill>
              <a:highlight>
                <a:srgbClr val="B6D7A8"/>
              </a:highlight>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B6D7A8"/>
                </a:highlight>
              </a:rPr>
              <a:t>	The API is complete and is now hosted on AWS with automated deployment with Serverless Framework via GitHub Actions. We also introduced a AWS Lambda function that takes results from our ML model and places them into the database from SQS. We are adding tests to the API and we are looking at doing load tests and other performance tests if there is time in the next couple weeks.</a:t>
            </a:r>
            <a:endParaRPr>
              <a:solidFill>
                <a:schemeClr val="dk1"/>
              </a:solidFill>
              <a:highlight>
                <a:srgbClr val="B6D7A8"/>
              </a:highlight>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FFF2CC"/>
                </a:highlight>
              </a:rPr>
              <a:t>Testing Status: Yellow</a:t>
            </a:r>
            <a:endParaRPr>
              <a:solidFill>
                <a:schemeClr val="dk1"/>
              </a:solidFill>
              <a:highlight>
                <a:srgbClr val="FFF2CC"/>
              </a:highlight>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FFF2CC"/>
                </a:highlight>
              </a:rPr>
              <a:t>	We have been focusing our energy on the main aspects of our MVP, and are planning on coming back and finishing testing once everything else is functional. This will include running tests in our CI/CD pipeline and generating coverage reports.</a:t>
            </a:r>
            <a:endParaRPr>
              <a:solidFill>
                <a:schemeClr val="dk1"/>
              </a:solidFill>
              <a:highlight>
                <a:srgbClr val="FFF2CC"/>
              </a:highlight>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FFF2CC"/>
                </a:highlight>
              </a:rPr>
              <a:t>Frontend Status: Green</a:t>
            </a:r>
            <a:endParaRPr>
              <a:solidFill>
                <a:schemeClr val="dk1"/>
              </a:solidFill>
              <a:highlight>
                <a:srgbClr val="FFF2CC"/>
              </a:highlight>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FFF2CC"/>
                </a:highlight>
              </a:rPr>
              <a:t>	Our frontend is still hosted on AWS and GitHub Actions has been working well and keeping it up to date. </a:t>
            </a:r>
            <a:endParaRPr>
              <a:solidFill>
                <a:schemeClr val="dk1"/>
              </a:solidFill>
              <a:highlight>
                <a:srgbClr val="FFF2CC"/>
              </a:highlight>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D9D2E9"/>
                </a:highlight>
              </a:rPr>
              <a:t>Machine Learning: Yellow-Green</a:t>
            </a:r>
            <a:endParaRPr>
              <a:solidFill>
                <a:schemeClr val="dk1"/>
              </a:solidFill>
              <a:highlight>
                <a:srgbClr val="D9D2E9"/>
              </a:highlight>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D9D2E9"/>
                </a:highlight>
              </a:rPr>
              <a:t>	We have a functioning computer vision model in place that was trained on our image pipeline with the help of Prairie Robotics. We are exploring other avenues to try to improve performance. Currently, machine learning is yellow because the ec2 instance we are using from amazon to train our model is having technical difficulties. This issue has halted training progress, but by Friday I am hoping to have it resolved and spend Saturday, Sunday, Monday training new model variations. Since training only takes approximately 1 to 2 hours, three days should be plenty of time to see some good results prior to Thursday, assuming no more technical issues arise.</a:t>
            </a:r>
            <a:endParaRPr>
              <a:solidFill>
                <a:schemeClr val="dk1"/>
              </a:solidFill>
              <a:highlight>
                <a:srgbClr val="D9D2E9"/>
              </a:highlight>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D9D2E9"/>
                </a:highlight>
              </a:rPr>
              <a:t>Image Pipeline: Complete</a:t>
            </a:r>
            <a:endParaRPr>
              <a:solidFill>
                <a:schemeClr val="dk1"/>
              </a:solidFill>
              <a:highlight>
                <a:srgbClr val="D9D2E9"/>
              </a:highlight>
            </a:endParaRPr>
          </a:p>
          <a:p>
            <a:pPr indent="0" lvl="0" marL="0" rtl="0" algn="l">
              <a:lnSpc>
                <a:spcPct val="100000"/>
              </a:lnSpc>
              <a:spcBef>
                <a:spcPts val="1200"/>
              </a:spcBef>
              <a:spcAft>
                <a:spcPts val="0"/>
              </a:spcAft>
              <a:buSzPts val="1100"/>
              <a:buNone/>
            </a:pPr>
            <a:r>
              <a:t/>
            </a:r>
            <a:endParaRPr b="1">
              <a:solidFill>
                <a:schemeClr val="dk1"/>
              </a:solidFill>
              <a:highlight>
                <a:srgbClr val="FFF2CC"/>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c083bf554d_1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gc083bf554d_1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D9EAD3"/>
                </a:highlight>
              </a:rPr>
              <a:t>Avery:</a:t>
            </a:r>
            <a:endParaRPr>
              <a:solidFill>
                <a:schemeClr val="dk1"/>
              </a:solidFill>
              <a:highlight>
                <a:srgbClr val="D9EAD3"/>
              </a:highlight>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D9EAD3"/>
                </a:highlight>
              </a:rPr>
              <a:t>Over this scrum I worked on fixing the API deployment issue and getting it deployed to AWS. I also updated our GitHub Actions. I also worked on Infrastructure as Code to help create resources on AWS quickly and help with future deployments for Prairie Robotics</a:t>
            </a:r>
            <a:r>
              <a:rPr lang="en-US">
                <a:solidFill>
                  <a:schemeClr val="dk1"/>
                </a:solidFill>
              </a:rPr>
              <a: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FFF2CC"/>
                </a:highlight>
              </a:rPr>
              <a:t>Ray:</a:t>
            </a:r>
            <a:endParaRPr>
              <a:solidFill>
                <a:schemeClr val="dk1"/>
              </a:solidFill>
              <a:highlight>
                <a:srgbClr val="FFF2CC"/>
              </a:highlight>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FFF2CC"/>
                </a:highlight>
              </a:rPr>
              <a:t>	This scrum, I was working on a AWS Lambda function that takes data from our ML model and puts it into our cloud database. I also investigated an issue causing our authentication to fail on the cloud API. This was fixed. </a:t>
            </a:r>
            <a:endParaRPr>
              <a:solidFill>
                <a:schemeClr val="dk1"/>
              </a:solidFill>
              <a:highlight>
                <a:srgbClr val="FFF2CC"/>
              </a:highlight>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highlight>
                  <a:srgbClr val="D9D2E9"/>
                </a:highlight>
              </a:rPr>
              <a:t>Noah:</a:t>
            </a:r>
            <a:endParaRPr>
              <a:solidFill>
                <a:schemeClr val="dk1"/>
              </a:solidFill>
              <a:highlight>
                <a:srgbClr val="D9D2E9"/>
              </a:highlight>
            </a:endParaRPr>
          </a:p>
          <a:p>
            <a:pPr indent="0" lvl="0" marL="0" rtl="0" algn="l">
              <a:lnSpc>
                <a:spcPct val="115000"/>
              </a:lnSpc>
              <a:spcBef>
                <a:spcPts val="1200"/>
              </a:spcBef>
              <a:spcAft>
                <a:spcPts val="1200"/>
              </a:spcAft>
              <a:buClr>
                <a:schemeClr val="dk1"/>
              </a:buClr>
              <a:buSzPts val="1100"/>
              <a:buFont typeface="Arial"/>
              <a:buNone/>
            </a:pPr>
            <a:r>
              <a:rPr lang="en-US">
                <a:solidFill>
                  <a:schemeClr val="dk1"/>
                </a:solidFill>
                <a:highlight>
                  <a:srgbClr val="D9D2E9"/>
                </a:highlight>
              </a:rPr>
              <a:t>	I’ve spent the last scrum working on clarifying our goals for our machine learning and trying to train our contaminant detection model.</a:t>
            </a:r>
            <a:endParaRPr b="1">
              <a:solidFill>
                <a:schemeClr val="dk1"/>
              </a:solidFill>
              <a:highlight>
                <a:srgbClr val="D9D2E9"/>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c083bf554d_1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gc083bf554d_1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1200"/>
              </a:spcBef>
              <a:spcAft>
                <a:spcPts val="0"/>
              </a:spcAft>
              <a:buClr>
                <a:schemeClr val="dk1"/>
              </a:buClr>
              <a:buSzPts val="1100"/>
              <a:buFont typeface="Arial"/>
              <a:buNone/>
            </a:pPr>
            <a:r>
              <a:t/>
            </a:r>
            <a:endParaRPr>
              <a:solidFill>
                <a:schemeClr val="dk1"/>
              </a:solidFill>
              <a:highlight>
                <a:srgbClr val="D9EAD3"/>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c083bf554d_1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gc083bf554d_1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(AVERY GOES FIRST RAY)</a:t>
            </a:r>
            <a:endParaRPr/>
          </a:p>
          <a:p>
            <a:pPr indent="0" lvl="0" marL="0" rtl="0" algn="l">
              <a:lnSpc>
                <a:spcPct val="100000"/>
              </a:lnSpc>
              <a:spcBef>
                <a:spcPts val="0"/>
              </a:spcBef>
              <a:spcAft>
                <a:spcPts val="0"/>
              </a:spcAft>
              <a:buSzPts val="1100"/>
              <a:buNone/>
            </a:pPr>
            <a:r>
              <a:rPr lang="en-US"/>
              <a:t>CI/CD:</a:t>
            </a:r>
            <a:endParaRPr/>
          </a:p>
          <a:p>
            <a:pPr indent="-298450" lvl="0" marL="457200" rtl="0" algn="l">
              <a:lnSpc>
                <a:spcPct val="100000"/>
              </a:lnSpc>
              <a:spcBef>
                <a:spcPts val="0"/>
              </a:spcBef>
              <a:spcAft>
                <a:spcPts val="0"/>
              </a:spcAft>
              <a:buSzPts val="1100"/>
              <a:buChar char="●"/>
            </a:pPr>
            <a:r>
              <a:rPr lang="en-US">
                <a:highlight>
                  <a:srgbClr val="D9EAD3"/>
                </a:highlight>
              </a:rPr>
              <a:t>Github Actions </a:t>
            </a:r>
            <a:endParaRPr>
              <a:highlight>
                <a:srgbClr val="D9EAD3"/>
              </a:highlight>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rPr lang="en-US"/>
              <a:t>Front-end</a:t>
            </a:r>
            <a:endParaRPr/>
          </a:p>
          <a:p>
            <a:pPr indent="-298450" lvl="0" marL="457200" rtl="0" algn="l">
              <a:lnSpc>
                <a:spcPct val="100000"/>
              </a:lnSpc>
              <a:spcBef>
                <a:spcPts val="0"/>
              </a:spcBef>
              <a:spcAft>
                <a:spcPts val="0"/>
              </a:spcAft>
              <a:buSzPts val="1100"/>
              <a:buChar char="●"/>
            </a:pPr>
            <a:r>
              <a:rPr lang="en-US">
                <a:highlight>
                  <a:srgbClr val="FFF2CC"/>
                </a:highlight>
              </a:rPr>
              <a:t>Demo of sign-in flow and different pages within the hosted app.</a:t>
            </a:r>
            <a:endParaRPr>
              <a:highlight>
                <a:srgbClr val="FFF2CC"/>
              </a:highlight>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ga6894d973b_2_55"/>
          <p:cNvGrpSpPr/>
          <p:nvPr/>
        </p:nvGrpSpPr>
        <p:grpSpPr>
          <a:xfrm>
            <a:off x="5800234" y="3807170"/>
            <a:ext cx="591423" cy="140843"/>
            <a:chOff x="4137525" y="2915950"/>
            <a:chExt cx="869100" cy="207000"/>
          </a:xfrm>
        </p:grpSpPr>
        <p:sp>
          <p:nvSpPr>
            <p:cNvPr id="11" name="Google Shape;11;ga6894d973b_2_55"/>
            <p:cNvSpPr/>
            <p:nvPr/>
          </p:nvSpPr>
          <p:spPr>
            <a:xfrm>
              <a:off x="446857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ga6894d973b_2_55"/>
            <p:cNvSpPr/>
            <p:nvPr/>
          </p:nvSpPr>
          <p:spPr>
            <a:xfrm>
              <a:off x="479962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ga6894d973b_2_55"/>
            <p:cNvSpPr/>
            <p:nvPr/>
          </p:nvSpPr>
          <p:spPr>
            <a:xfrm>
              <a:off x="413752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ga6894d973b_2_55"/>
          <p:cNvSpPr txBox="1"/>
          <p:nvPr>
            <p:ph type="ctrTitle"/>
          </p:nvPr>
        </p:nvSpPr>
        <p:spPr>
          <a:xfrm>
            <a:off x="895010" y="1321067"/>
            <a:ext cx="10401900" cy="23067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6400"/>
              <a:buNone/>
              <a:defRPr sz="6400"/>
            </a:lvl1pPr>
            <a:lvl2pPr lvl="1" algn="ctr">
              <a:lnSpc>
                <a:spcPct val="100000"/>
              </a:lnSpc>
              <a:spcBef>
                <a:spcPts val="0"/>
              </a:spcBef>
              <a:spcAft>
                <a:spcPts val="0"/>
              </a:spcAft>
              <a:buSzPts val="6400"/>
              <a:buNone/>
              <a:defRPr sz="6400"/>
            </a:lvl2pPr>
            <a:lvl3pPr lvl="2" algn="ctr">
              <a:lnSpc>
                <a:spcPct val="100000"/>
              </a:lnSpc>
              <a:spcBef>
                <a:spcPts val="0"/>
              </a:spcBef>
              <a:spcAft>
                <a:spcPts val="0"/>
              </a:spcAft>
              <a:buSzPts val="6400"/>
              <a:buNone/>
              <a:defRPr sz="6400"/>
            </a:lvl3pPr>
            <a:lvl4pPr lvl="3" algn="ctr">
              <a:lnSpc>
                <a:spcPct val="100000"/>
              </a:lnSpc>
              <a:spcBef>
                <a:spcPts val="0"/>
              </a:spcBef>
              <a:spcAft>
                <a:spcPts val="0"/>
              </a:spcAft>
              <a:buSzPts val="6400"/>
              <a:buNone/>
              <a:defRPr sz="6400"/>
            </a:lvl4pPr>
            <a:lvl5pPr lvl="4" algn="ctr">
              <a:lnSpc>
                <a:spcPct val="100000"/>
              </a:lnSpc>
              <a:spcBef>
                <a:spcPts val="0"/>
              </a:spcBef>
              <a:spcAft>
                <a:spcPts val="0"/>
              </a:spcAft>
              <a:buSzPts val="6400"/>
              <a:buNone/>
              <a:defRPr sz="6400"/>
            </a:lvl5pPr>
            <a:lvl6pPr lvl="5" algn="ctr">
              <a:lnSpc>
                <a:spcPct val="100000"/>
              </a:lnSpc>
              <a:spcBef>
                <a:spcPts val="0"/>
              </a:spcBef>
              <a:spcAft>
                <a:spcPts val="0"/>
              </a:spcAft>
              <a:buSzPts val="6400"/>
              <a:buNone/>
              <a:defRPr sz="6400"/>
            </a:lvl6pPr>
            <a:lvl7pPr lvl="6" algn="ctr">
              <a:lnSpc>
                <a:spcPct val="100000"/>
              </a:lnSpc>
              <a:spcBef>
                <a:spcPts val="0"/>
              </a:spcBef>
              <a:spcAft>
                <a:spcPts val="0"/>
              </a:spcAft>
              <a:buSzPts val="6400"/>
              <a:buNone/>
              <a:defRPr sz="6400"/>
            </a:lvl7pPr>
            <a:lvl8pPr lvl="7" algn="ctr">
              <a:lnSpc>
                <a:spcPct val="100000"/>
              </a:lnSpc>
              <a:spcBef>
                <a:spcPts val="0"/>
              </a:spcBef>
              <a:spcAft>
                <a:spcPts val="0"/>
              </a:spcAft>
              <a:buSzPts val="6400"/>
              <a:buNone/>
              <a:defRPr sz="6400"/>
            </a:lvl8pPr>
            <a:lvl9pPr lvl="8" algn="ctr">
              <a:lnSpc>
                <a:spcPct val="100000"/>
              </a:lnSpc>
              <a:spcBef>
                <a:spcPts val="0"/>
              </a:spcBef>
              <a:spcAft>
                <a:spcPts val="0"/>
              </a:spcAft>
              <a:buSzPts val="6400"/>
              <a:buNone/>
              <a:defRPr sz="6400"/>
            </a:lvl9pPr>
          </a:lstStyle>
          <a:p/>
        </p:txBody>
      </p:sp>
      <p:sp>
        <p:nvSpPr>
          <p:cNvPr id="15" name="Google Shape;15;ga6894d973b_2_55"/>
          <p:cNvSpPr txBox="1"/>
          <p:nvPr>
            <p:ph idx="1" type="subTitle"/>
          </p:nvPr>
        </p:nvSpPr>
        <p:spPr>
          <a:xfrm>
            <a:off x="895000" y="4233168"/>
            <a:ext cx="10401900" cy="10569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 name="Google Shape;16;ga6894d973b_2_55"/>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ga6894d973b_2_92"/>
          <p:cNvSpPr txBox="1"/>
          <p:nvPr>
            <p:ph idx="1" type="body"/>
          </p:nvPr>
        </p:nvSpPr>
        <p:spPr>
          <a:xfrm>
            <a:off x="415600" y="5640767"/>
            <a:ext cx="7998300" cy="806700"/>
          </a:xfrm>
          <a:prstGeom prst="rect">
            <a:avLst/>
          </a:prstGeom>
          <a:noFill/>
          <a:ln>
            <a:noFill/>
          </a:ln>
        </p:spPr>
        <p:txBody>
          <a:bodyPr anchorCtr="0" anchor="ctr" bIns="121900" lIns="121900" spcFirstLastPara="1" rIns="121900" wrap="square" tIns="121900">
            <a:noAutofit/>
          </a:bodyPr>
          <a:lstStyle>
            <a:lvl1pPr indent="-228600" lvl="0" marL="457200" algn="l">
              <a:lnSpc>
                <a:spcPct val="100000"/>
              </a:lnSpc>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stStyle>
          <a:p/>
        </p:txBody>
      </p:sp>
      <p:sp>
        <p:nvSpPr>
          <p:cNvPr id="54" name="Google Shape;54;ga6894d973b_2_92"/>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ga6894d973b_2_95"/>
          <p:cNvSpPr txBox="1"/>
          <p:nvPr>
            <p:ph hasCustomPrompt="1" type="title"/>
          </p:nvPr>
        </p:nvSpPr>
        <p:spPr>
          <a:xfrm>
            <a:off x="415600" y="1673700"/>
            <a:ext cx="11360700" cy="25209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7" name="Google Shape;57;ga6894d973b_2_95"/>
          <p:cNvSpPr txBox="1"/>
          <p:nvPr>
            <p:ph idx="1" type="body"/>
          </p:nvPr>
        </p:nvSpPr>
        <p:spPr>
          <a:xfrm>
            <a:off x="415600" y="4304567"/>
            <a:ext cx="11360700" cy="1734300"/>
          </a:xfrm>
          <a:prstGeom prst="rect">
            <a:avLst/>
          </a:prstGeom>
          <a:noFill/>
          <a:ln>
            <a:noFill/>
          </a:ln>
        </p:spPr>
        <p:txBody>
          <a:bodyPr anchorCtr="0" anchor="t" bIns="121900" lIns="121900" spcFirstLastPara="1" rIns="121900" wrap="square" tIns="121900">
            <a:noAutofit/>
          </a:bodyPr>
          <a:lstStyle>
            <a:lvl1pPr indent="-381000" lvl="0" marL="457200" algn="ctr">
              <a:lnSpc>
                <a:spcPct val="115000"/>
              </a:lnSpc>
              <a:spcBef>
                <a:spcPts val="0"/>
              </a:spcBef>
              <a:spcAft>
                <a:spcPts val="0"/>
              </a:spcAft>
              <a:buSzPts val="2400"/>
              <a:buChar char="●"/>
              <a:defRPr/>
            </a:lvl1pPr>
            <a:lvl2pPr indent="-349250" lvl="1" marL="914400" algn="ctr">
              <a:lnSpc>
                <a:spcPct val="115000"/>
              </a:lnSpc>
              <a:spcBef>
                <a:spcPts val="2100"/>
              </a:spcBef>
              <a:spcAft>
                <a:spcPts val="0"/>
              </a:spcAft>
              <a:buSzPts val="1900"/>
              <a:buChar char="○"/>
              <a:defRPr/>
            </a:lvl2pPr>
            <a:lvl3pPr indent="-349250" lvl="2" marL="1371600" algn="ctr">
              <a:lnSpc>
                <a:spcPct val="115000"/>
              </a:lnSpc>
              <a:spcBef>
                <a:spcPts val="2100"/>
              </a:spcBef>
              <a:spcAft>
                <a:spcPts val="0"/>
              </a:spcAft>
              <a:buSzPts val="1900"/>
              <a:buChar char="■"/>
              <a:defRPr/>
            </a:lvl3pPr>
            <a:lvl4pPr indent="-349250" lvl="3" marL="1828800" algn="ctr">
              <a:lnSpc>
                <a:spcPct val="115000"/>
              </a:lnSpc>
              <a:spcBef>
                <a:spcPts val="2100"/>
              </a:spcBef>
              <a:spcAft>
                <a:spcPts val="0"/>
              </a:spcAft>
              <a:buSzPts val="1900"/>
              <a:buChar char="●"/>
              <a:defRPr/>
            </a:lvl4pPr>
            <a:lvl5pPr indent="-349250" lvl="4" marL="2286000" algn="ctr">
              <a:lnSpc>
                <a:spcPct val="115000"/>
              </a:lnSpc>
              <a:spcBef>
                <a:spcPts val="2100"/>
              </a:spcBef>
              <a:spcAft>
                <a:spcPts val="0"/>
              </a:spcAft>
              <a:buSzPts val="1900"/>
              <a:buChar char="○"/>
              <a:defRPr/>
            </a:lvl5pPr>
            <a:lvl6pPr indent="-349250" lvl="5" marL="2743200" algn="ctr">
              <a:lnSpc>
                <a:spcPct val="115000"/>
              </a:lnSpc>
              <a:spcBef>
                <a:spcPts val="2100"/>
              </a:spcBef>
              <a:spcAft>
                <a:spcPts val="0"/>
              </a:spcAft>
              <a:buSzPts val="1900"/>
              <a:buChar char="■"/>
              <a:defRPr/>
            </a:lvl6pPr>
            <a:lvl7pPr indent="-349250" lvl="6" marL="3200400" algn="ctr">
              <a:lnSpc>
                <a:spcPct val="115000"/>
              </a:lnSpc>
              <a:spcBef>
                <a:spcPts val="2100"/>
              </a:spcBef>
              <a:spcAft>
                <a:spcPts val="0"/>
              </a:spcAft>
              <a:buSzPts val="1900"/>
              <a:buChar char="●"/>
              <a:defRPr/>
            </a:lvl7pPr>
            <a:lvl8pPr indent="-349250" lvl="7" marL="3657600" algn="ctr">
              <a:lnSpc>
                <a:spcPct val="115000"/>
              </a:lnSpc>
              <a:spcBef>
                <a:spcPts val="2100"/>
              </a:spcBef>
              <a:spcAft>
                <a:spcPts val="0"/>
              </a:spcAft>
              <a:buSzPts val="1900"/>
              <a:buChar char="○"/>
              <a:defRPr/>
            </a:lvl8pPr>
            <a:lvl9pPr indent="-349250" lvl="8" marL="4114800" algn="ctr">
              <a:lnSpc>
                <a:spcPct val="115000"/>
              </a:lnSpc>
              <a:spcBef>
                <a:spcPts val="2100"/>
              </a:spcBef>
              <a:spcAft>
                <a:spcPts val="2100"/>
              </a:spcAft>
              <a:buSzPts val="1900"/>
              <a:buChar char="■"/>
              <a:defRPr/>
            </a:lvl9pPr>
          </a:lstStyle>
          <a:p/>
        </p:txBody>
      </p:sp>
      <p:sp>
        <p:nvSpPr>
          <p:cNvPr id="58" name="Google Shape;58;ga6894d973b_2_95"/>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 name="Shape 59"/>
        <p:cNvGrpSpPr/>
        <p:nvPr/>
      </p:nvGrpSpPr>
      <p:grpSpPr>
        <a:xfrm>
          <a:off x="0" y="0"/>
          <a:ext cx="0" cy="0"/>
          <a:chOff x="0" y="0"/>
          <a:chExt cx="0" cy="0"/>
        </a:xfrm>
      </p:grpSpPr>
      <p:sp>
        <p:nvSpPr>
          <p:cNvPr id="60" name="Google Shape;60;ga6894d973b_2_99"/>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ga6894d973b_2_10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4000"/>
              <a:buNone/>
              <a:defRPr/>
            </a:lvl1pPr>
            <a:lvl2pPr lvl="1" algn="l">
              <a:lnSpc>
                <a:spcPct val="90000"/>
              </a:lnSpc>
              <a:spcBef>
                <a:spcPts val="0"/>
              </a:spcBef>
              <a:spcAft>
                <a:spcPts val="0"/>
              </a:spcAft>
              <a:buSzPts val="4000"/>
              <a:buNone/>
              <a:defRPr/>
            </a:lvl2pPr>
            <a:lvl3pPr lvl="2" algn="l">
              <a:lnSpc>
                <a:spcPct val="90000"/>
              </a:lnSpc>
              <a:spcBef>
                <a:spcPts val="0"/>
              </a:spcBef>
              <a:spcAft>
                <a:spcPts val="0"/>
              </a:spcAft>
              <a:buSzPts val="4000"/>
              <a:buNone/>
              <a:defRPr/>
            </a:lvl3pPr>
            <a:lvl4pPr lvl="3" algn="l">
              <a:lnSpc>
                <a:spcPct val="90000"/>
              </a:lnSpc>
              <a:spcBef>
                <a:spcPts val="0"/>
              </a:spcBef>
              <a:spcAft>
                <a:spcPts val="0"/>
              </a:spcAft>
              <a:buSzPts val="4000"/>
              <a:buNone/>
              <a:defRPr/>
            </a:lvl4pPr>
            <a:lvl5pPr lvl="4" algn="l">
              <a:lnSpc>
                <a:spcPct val="90000"/>
              </a:lnSpc>
              <a:spcBef>
                <a:spcPts val="0"/>
              </a:spcBef>
              <a:spcAft>
                <a:spcPts val="0"/>
              </a:spcAft>
              <a:buSzPts val="4000"/>
              <a:buNone/>
              <a:defRPr/>
            </a:lvl5pPr>
            <a:lvl6pPr lvl="5" algn="l">
              <a:lnSpc>
                <a:spcPct val="90000"/>
              </a:lnSpc>
              <a:spcBef>
                <a:spcPts val="0"/>
              </a:spcBef>
              <a:spcAft>
                <a:spcPts val="0"/>
              </a:spcAft>
              <a:buSzPts val="4000"/>
              <a:buNone/>
              <a:defRPr/>
            </a:lvl6pPr>
            <a:lvl7pPr lvl="6" algn="l">
              <a:lnSpc>
                <a:spcPct val="90000"/>
              </a:lnSpc>
              <a:spcBef>
                <a:spcPts val="0"/>
              </a:spcBef>
              <a:spcAft>
                <a:spcPts val="0"/>
              </a:spcAft>
              <a:buSzPts val="4000"/>
              <a:buNone/>
              <a:defRPr/>
            </a:lvl7pPr>
            <a:lvl8pPr lvl="7" algn="l">
              <a:lnSpc>
                <a:spcPct val="90000"/>
              </a:lnSpc>
              <a:spcBef>
                <a:spcPts val="0"/>
              </a:spcBef>
              <a:spcAft>
                <a:spcPts val="0"/>
              </a:spcAft>
              <a:buSzPts val="4000"/>
              <a:buNone/>
              <a:defRPr/>
            </a:lvl8pPr>
            <a:lvl9pPr lvl="8" algn="l">
              <a:lnSpc>
                <a:spcPct val="90000"/>
              </a:lnSpc>
              <a:spcBef>
                <a:spcPts val="0"/>
              </a:spcBef>
              <a:spcAft>
                <a:spcPts val="0"/>
              </a:spcAft>
              <a:buSzPts val="4000"/>
              <a:buNone/>
              <a:defRPr/>
            </a:lvl9pPr>
          </a:lstStyle>
          <a:p/>
        </p:txBody>
      </p:sp>
      <p:sp>
        <p:nvSpPr>
          <p:cNvPr id="19" name="Google Shape;19;ga6894d973b_2_10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2100"/>
              </a:spcBef>
              <a:spcAft>
                <a:spcPts val="0"/>
              </a:spcAft>
              <a:buClr>
                <a:schemeClr val="dk1"/>
              </a:buClr>
              <a:buSzPts val="1800"/>
              <a:buChar char="●"/>
              <a:defRPr/>
            </a:lvl7pPr>
            <a:lvl8pPr indent="-342900" lvl="7" marL="3657600" algn="l">
              <a:lnSpc>
                <a:spcPct val="90000"/>
              </a:lnSpc>
              <a:spcBef>
                <a:spcPts val="2100"/>
              </a:spcBef>
              <a:spcAft>
                <a:spcPts val="0"/>
              </a:spcAft>
              <a:buClr>
                <a:schemeClr val="dk1"/>
              </a:buClr>
              <a:buSzPts val="1800"/>
              <a:buChar char="○"/>
              <a:defRPr/>
            </a:lvl8pPr>
            <a:lvl9pPr indent="-342900" lvl="8" marL="4114800" algn="l">
              <a:lnSpc>
                <a:spcPct val="90000"/>
              </a:lnSpc>
              <a:spcBef>
                <a:spcPts val="2100"/>
              </a:spcBef>
              <a:spcAft>
                <a:spcPts val="2100"/>
              </a:spcAft>
              <a:buClr>
                <a:schemeClr val="dk1"/>
              </a:buClr>
              <a:buSzPts val="1800"/>
              <a:buChar char="■"/>
              <a:defRPr/>
            </a:lvl9pPr>
          </a:lstStyle>
          <a:p/>
        </p:txBody>
      </p:sp>
      <p:sp>
        <p:nvSpPr>
          <p:cNvPr id="20" name="Google Shape;20;ga6894d973b_2_10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1" name="Google Shape;21;ga6894d973b_2_10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2" name="Google Shape;22;ga6894d973b_2_10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sz="1300">
              <a:solidFill>
                <a:schemeClr val="accent3"/>
              </a:solidFill>
              <a:latin typeface="Average"/>
              <a:ea typeface="Average"/>
              <a:cs typeface="Average"/>
              <a:sym typeface="Averag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ga6894d973b_2_63"/>
          <p:cNvSpPr txBox="1"/>
          <p:nvPr>
            <p:ph type="title"/>
          </p:nvPr>
        </p:nvSpPr>
        <p:spPr>
          <a:xfrm>
            <a:off x="895000" y="2855000"/>
            <a:ext cx="10469700" cy="11481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5" name="Google Shape;25;ga6894d973b_2_63"/>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ga6894d973b_2_66"/>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28" name="Google Shape;28;ga6894d973b_2_66"/>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2100"/>
              </a:spcBef>
              <a:spcAft>
                <a:spcPts val="0"/>
              </a:spcAft>
              <a:buSzPts val="1900"/>
              <a:buChar char="○"/>
              <a:defRPr/>
            </a:lvl2pPr>
            <a:lvl3pPr indent="-349250" lvl="2" marL="1371600" algn="l">
              <a:lnSpc>
                <a:spcPct val="115000"/>
              </a:lnSpc>
              <a:spcBef>
                <a:spcPts val="2100"/>
              </a:spcBef>
              <a:spcAft>
                <a:spcPts val="0"/>
              </a:spcAft>
              <a:buSzPts val="1900"/>
              <a:buChar char="■"/>
              <a:defRPr/>
            </a:lvl3pPr>
            <a:lvl4pPr indent="-349250" lvl="3" marL="1828800" algn="l">
              <a:lnSpc>
                <a:spcPct val="115000"/>
              </a:lnSpc>
              <a:spcBef>
                <a:spcPts val="2100"/>
              </a:spcBef>
              <a:spcAft>
                <a:spcPts val="0"/>
              </a:spcAft>
              <a:buSzPts val="1900"/>
              <a:buChar char="●"/>
              <a:defRPr/>
            </a:lvl4pPr>
            <a:lvl5pPr indent="-349250" lvl="4" marL="2286000" algn="l">
              <a:lnSpc>
                <a:spcPct val="115000"/>
              </a:lnSpc>
              <a:spcBef>
                <a:spcPts val="2100"/>
              </a:spcBef>
              <a:spcAft>
                <a:spcPts val="0"/>
              </a:spcAft>
              <a:buSzPts val="1900"/>
              <a:buChar char="○"/>
              <a:defRPr/>
            </a:lvl5pPr>
            <a:lvl6pPr indent="-349250" lvl="5" marL="2743200" algn="l">
              <a:lnSpc>
                <a:spcPct val="115000"/>
              </a:lnSpc>
              <a:spcBef>
                <a:spcPts val="2100"/>
              </a:spcBef>
              <a:spcAft>
                <a:spcPts val="0"/>
              </a:spcAft>
              <a:buSzPts val="1900"/>
              <a:buChar char="■"/>
              <a:defRPr/>
            </a:lvl6pPr>
            <a:lvl7pPr indent="-349250" lvl="6" marL="3200400" algn="l">
              <a:lnSpc>
                <a:spcPct val="115000"/>
              </a:lnSpc>
              <a:spcBef>
                <a:spcPts val="2100"/>
              </a:spcBef>
              <a:spcAft>
                <a:spcPts val="0"/>
              </a:spcAft>
              <a:buSzPts val="1900"/>
              <a:buChar char="●"/>
              <a:defRPr/>
            </a:lvl7pPr>
            <a:lvl8pPr indent="-349250" lvl="7" marL="3657600" algn="l">
              <a:lnSpc>
                <a:spcPct val="115000"/>
              </a:lnSpc>
              <a:spcBef>
                <a:spcPts val="2100"/>
              </a:spcBef>
              <a:spcAft>
                <a:spcPts val="0"/>
              </a:spcAft>
              <a:buSzPts val="1900"/>
              <a:buChar char="○"/>
              <a:defRPr/>
            </a:lvl8pPr>
            <a:lvl9pPr indent="-349250" lvl="8" marL="4114800" algn="l">
              <a:lnSpc>
                <a:spcPct val="115000"/>
              </a:lnSpc>
              <a:spcBef>
                <a:spcPts val="2100"/>
              </a:spcBef>
              <a:spcAft>
                <a:spcPts val="2100"/>
              </a:spcAft>
              <a:buSzPts val="1900"/>
              <a:buChar char="■"/>
              <a:defRPr/>
            </a:lvl9pPr>
          </a:lstStyle>
          <a:p/>
        </p:txBody>
      </p:sp>
      <p:sp>
        <p:nvSpPr>
          <p:cNvPr id="29" name="Google Shape;29;ga6894d973b_2_66"/>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ga6894d973b_2_70"/>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2" name="Google Shape;32;ga6894d973b_2_70"/>
          <p:cNvSpPr txBox="1"/>
          <p:nvPr>
            <p:ph idx="1" type="body"/>
          </p:nvPr>
        </p:nvSpPr>
        <p:spPr>
          <a:xfrm>
            <a:off x="415600" y="1536633"/>
            <a:ext cx="5333100" cy="45552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3" name="Google Shape;33;ga6894d973b_2_70"/>
          <p:cNvSpPr txBox="1"/>
          <p:nvPr>
            <p:ph idx="2" type="body"/>
          </p:nvPr>
        </p:nvSpPr>
        <p:spPr>
          <a:xfrm>
            <a:off x="6443200" y="1536633"/>
            <a:ext cx="5333100" cy="45552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34" name="Google Shape;34;ga6894d973b_2_70"/>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ga6894d973b_2_75"/>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7" name="Google Shape;37;ga6894d973b_2_75"/>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ga6894d973b_2_78"/>
          <p:cNvSpPr txBox="1"/>
          <p:nvPr>
            <p:ph type="title"/>
          </p:nvPr>
        </p:nvSpPr>
        <p:spPr>
          <a:xfrm>
            <a:off x="415600" y="740800"/>
            <a:ext cx="3744000" cy="10077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40" name="Google Shape;40;ga6894d973b_2_78"/>
          <p:cNvSpPr txBox="1"/>
          <p:nvPr>
            <p:ph idx="1" type="body"/>
          </p:nvPr>
        </p:nvSpPr>
        <p:spPr>
          <a:xfrm>
            <a:off x="415600" y="1852800"/>
            <a:ext cx="3744000" cy="4239300"/>
          </a:xfrm>
          <a:prstGeom prst="rect">
            <a:avLst/>
          </a:prstGeom>
          <a:noFill/>
          <a:ln>
            <a:noFill/>
          </a:ln>
        </p:spPr>
        <p:txBody>
          <a:bodyPr anchorCtr="0" anchor="t" bIns="121900" lIns="121900" spcFirstLastPara="1" rIns="121900" wrap="square" tIns="12190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41" name="Google Shape;41;ga6894d973b_2_78"/>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2" name="Shape 42"/>
        <p:cNvGrpSpPr/>
        <p:nvPr/>
      </p:nvGrpSpPr>
      <p:grpSpPr>
        <a:xfrm>
          <a:off x="0" y="0"/>
          <a:ext cx="0" cy="0"/>
          <a:chOff x="0" y="0"/>
          <a:chExt cx="0" cy="0"/>
        </a:xfrm>
      </p:grpSpPr>
      <p:sp>
        <p:nvSpPr>
          <p:cNvPr id="43" name="Google Shape;43;ga6894d973b_2_82"/>
          <p:cNvSpPr txBox="1"/>
          <p:nvPr>
            <p:ph type="title"/>
          </p:nvPr>
        </p:nvSpPr>
        <p:spPr>
          <a:xfrm>
            <a:off x="653667" y="701800"/>
            <a:ext cx="8302800" cy="5454300"/>
          </a:xfrm>
          <a:prstGeom prst="rect">
            <a:avLst/>
          </a:prstGeom>
          <a:noFill/>
          <a:ln>
            <a:noFill/>
          </a:ln>
        </p:spPr>
        <p:txBody>
          <a:bodyPr anchorCtr="0" anchor="ctr" bIns="121900" lIns="121900" spcFirstLastPara="1" rIns="121900" wrap="square" tIns="121900">
            <a:noAutofit/>
          </a:bodyPr>
          <a:lstStyle>
            <a:lvl1pPr lvl="0" algn="l">
              <a:lnSpc>
                <a:spcPct val="100000"/>
              </a:lnSpc>
              <a:spcBef>
                <a:spcPts val="0"/>
              </a:spcBef>
              <a:spcAft>
                <a:spcPts val="0"/>
              </a:spcAft>
              <a:buClr>
                <a:schemeClr val="lt1"/>
              </a:buClr>
              <a:buSzPts val="6400"/>
              <a:buNone/>
              <a:defRPr sz="6400">
                <a:solidFill>
                  <a:schemeClr val="lt1"/>
                </a:solidFill>
              </a:defRPr>
            </a:lvl1pPr>
            <a:lvl2pPr lvl="1" algn="l">
              <a:lnSpc>
                <a:spcPct val="100000"/>
              </a:lnSpc>
              <a:spcBef>
                <a:spcPts val="0"/>
              </a:spcBef>
              <a:spcAft>
                <a:spcPts val="0"/>
              </a:spcAft>
              <a:buClr>
                <a:schemeClr val="lt1"/>
              </a:buClr>
              <a:buSzPts val="6400"/>
              <a:buNone/>
              <a:defRPr sz="6400">
                <a:solidFill>
                  <a:schemeClr val="lt1"/>
                </a:solidFill>
              </a:defRPr>
            </a:lvl2pPr>
            <a:lvl3pPr lvl="2" algn="l">
              <a:lnSpc>
                <a:spcPct val="100000"/>
              </a:lnSpc>
              <a:spcBef>
                <a:spcPts val="0"/>
              </a:spcBef>
              <a:spcAft>
                <a:spcPts val="0"/>
              </a:spcAft>
              <a:buClr>
                <a:schemeClr val="lt1"/>
              </a:buClr>
              <a:buSzPts val="6400"/>
              <a:buNone/>
              <a:defRPr sz="6400">
                <a:solidFill>
                  <a:schemeClr val="lt1"/>
                </a:solidFill>
              </a:defRPr>
            </a:lvl3pPr>
            <a:lvl4pPr lvl="3" algn="l">
              <a:lnSpc>
                <a:spcPct val="100000"/>
              </a:lnSpc>
              <a:spcBef>
                <a:spcPts val="0"/>
              </a:spcBef>
              <a:spcAft>
                <a:spcPts val="0"/>
              </a:spcAft>
              <a:buClr>
                <a:schemeClr val="lt1"/>
              </a:buClr>
              <a:buSzPts val="6400"/>
              <a:buNone/>
              <a:defRPr sz="6400">
                <a:solidFill>
                  <a:schemeClr val="lt1"/>
                </a:solidFill>
              </a:defRPr>
            </a:lvl4pPr>
            <a:lvl5pPr lvl="4" algn="l">
              <a:lnSpc>
                <a:spcPct val="100000"/>
              </a:lnSpc>
              <a:spcBef>
                <a:spcPts val="0"/>
              </a:spcBef>
              <a:spcAft>
                <a:spcPts val="0"/>
              </a:spcAft>
              <a:buClr>
                <a:schemeClr val="lt1"/>
              </a:buClr>
              <a:buSzPts val="6400"/>
              <a:buNone/>
              <a:defRPr sz="6400">
                <a:solidFill>
                  <a:schemeClr val="lt1"/>
                </a:solidFill>
              </a:defRPr>
            </a:lvl5pPr>
            <a:lvl6pPr lvl="5" algn="l">
              <a:lnSpc>
                <a:spcPct val="100000"/>
              </a:lnSpc>
              <a:spcBef>
                <a:spcPts val="0"/>
              </a:spcBef>
              <a:spcAft>
                <a:spcPts val="0"/>
              </a:spcAft>
              <a:buClr>
                <a:schemeClr val="lt1"/>
              </a:buClr>
              <a:buSzPts val="6400"/>
              <a:buNone/>
              <a:defRPr sz="6400">
                <a:solidFill>
                  <a:schemeClr val="lt1"/>
                </a:solidFill>
              </a:defRPr>
            </a:lvl6pPr>
            <a:lvl7pPr lvl="6" algn="l">
              <a:lnSpc>
                <a:spcPct val="100000"/>
              </a:lnSpc>
              <a:spcBef>
                <a:spcPts val="0"/>
              </a:spcBef>
              <a:spcAft>
                <a:spcPts val="0"/>
              </a:spcAft>
              <a:buClr>
                <a:schemeClr val="lt1"/>
              </a:buClr>
              <a:buSzPts val="6400"/>
              <a:buNone/>
              <a:defRPr sz="6400">
                <a:solidFill>
                  <a:schemeClr val="lt1"/>
                </a:solidFill>
              </a:defRPr>
            </a:lvl7pPr>
            <a:lvl8pPr lvl="7" algn="l">
              <a:lnSpc>
                <a:spcPct val="100000"/>
              </a:lnSpc>
              <a:spcBef>
                <a:spcPts val="0"/>
              </a:spcBef>
              <a:spcAft>
                <a:spcPts val="0"/>
              </a:spcAft>
              <a:buClr>
                <a:schemeClr val="lt1"/>
              </a:buClr>
              <a:buSzPts val="6400"/>
              <a:buNone/>
              <a:defRPr sz="6400">
                <a:solidFill>
                  <a:schemeClr val="lt1"/>
                </a:solidFill>
              </a:defRPr>
            </a:lvl8pPr>
            <a:lvl9pPr lvl="8" algn="l">
              <a:lnSpc>
                <a:spcPct val="100000"/>
              </a:lnSpc>
              <a:spcBef>
                <a:spcPts val="0"/>
              </a:spcBef>
              <a:spcAft>
                <a:spcPts val="0"/>
              </a:spcAft>
              <a:buClr>
                <a:schemeClr val="lt1"/>
              </a:buClr>
              <a:buSzPts val="6400"/>
              <a:buNone/>
              <a:defRPr sz="6400">
                <a:solidFill>
                  <a:schemeClr val="lt1"/>
                </a:solidFill>
              </a:defRPr>
            </a:lvl9pPr>
          </a:lstStyle>
          <a:p/>
        </p:txBody>
      </p:sp>
      <p:sp>
        <p:nvSpPr>
          <p:cNvPr id="44" name="Google Shape;44;ga6894d973b_2_82"/>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ga6894d973b_2_85"/>
          <p:cNvSpPr/>
          <p:nvPr/>
        </p:nvSpPr>
        <p:spPr>
          <a:xfrm>
            <a:off x="6096000" y="0"/>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7" name="Google Shape;47;ga6894d973b_2_85"/>
          <p:cNvCxnSpPr/>
          <p:nvPr/>
        </p:nvCxnSpPr>
        <p:spPr>
          <a:xfrm>
            <a:off x="6706233" y="5994000"/>
            <a:ext cx="624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ga6894d973b_2_85"/>
          <p:cNvSpPr txBox="1"/>
          <p:nvPr>
            <p:ph type="title"/>
          </p:nvPr>
        </p:nvSpPr>
        <p:spPr>
          <a:xfrm>
            <a:off x="354000" y="1441867"/>
            <a:ext cx="5393700" cy="22803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49" name="Google Shape;49;ga6894d973b_2_85"/>
          <p:cNvSpPr txBox="1"/>
          <p:nvPr>
            <p:ph idx="1" type="subTitle"/>
          </p:nvPr>
        </p:nvSpPr>
        <p:spPr>
          <a:xfrm>
            <a:off x="354000" y="3793601"/>
            <a:ext cx="5393700" cy="17940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Clr>
                <a:schemeClr val="dk1"/>
              </a:buClr>
              <a:buSzPts val="2800"/>
              <a:buNone/>
              <a:defRPr sz="28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sp>
        <p:nvSpPr>
          <p:cNvPr id="50" name="Google Shape;50;ga6894d973b_2_85"/>
          <p:cNvSpPr txBox="1"/>
          <p:nvPr>
            <p:ph idx="2" type="body"/>
          </p:nvPr>
        </p:nvSpPr>
        <p:spPr>
          <a:xfrm>
            <a:off x="6586000" y="965600"/>
            <a:ext cx="5115900" cy="4926900"/>
          </a:xfrm>
          <a:prstGeom prst="rect">
            <a:avLst/>
          </a:prstGeom>
          <a:noFill/>
          <a:ln>
            <a:noFill/>
          </a:ln>
        </p:spPr>
        <p:txBody>
          <a:bodyPr anchorCtr="0" anchor="ctr" bIns="121900" lIns="121900" spcFirstLastPara="1" rIns="121900" wrap="square" tIns="121900">
            <a:noAutofit/>
          </a:bodyPr>
          <a:lstStyle>
            <a:lvl1pPr indent="-381000" lvl="0" marL="457200" algn="l">
              <a:lnSpc>
                <a:spcPct val="115000"/>
              </a:lnSpc>
              <a:spcBef>
                <a:spcPts val="0"/>
              </a:spcBef>
              <a:spcAft>
                <a:spcPts val="0"/>
              </a:spcAft>
              <a:buClr>
                <a:schemeClr val="lt1"/>
              </a:buClr>
              <a:buSzPts val="2400"/>
              <a:buChar char="●"/>
              <a:defRPr>
                <a:solidFill>
                  <a:schemeClr val="lt1"/>
                </a:solidFill>
              </a:defRPr>
            </a:lvl1pPr>
            <a:lvl2pPr indent="-349250" lvl="1" marL="914400" algn="l">
              <a:lnSpc>
                <a:spcPct val="115000"/>
              </a:lnSpc>
              <a:spcBef>
                <a:spcPts val="2100"/>
              </a:spcBef>
              <a:spcAft>
                <a:spcPts val="0"/>
              </a:spcAft>
              <a:buClr>
                <a:schemeClr val="lt1"/>
              </a:buClr>
              <a:buSzPts val="1900"/>
              <a:buChar char="○"/>
              <a:defRPr>
                <a:solidFill>
                  <a:schemeClr val="lt1"/>
                </a:solidFill>
              </a:defRPr>
            </a:lvl2pPr>
            <a:lvl3pPr indent="-349250" lvl="2" marL="1371600" algn="l">
              <a:lnSpc>
                <a:spcPct val="115000"/>
              </a:lnSpc>
              <a:spcBef>
                <a:spcPts val="2100"/>
              </a:spcBef>
              <a:spcAft>
                <a:spcPts val="0"/>
              </a:spcAft>
              <a:buClr>
                <a:schemeClr val="lt1"/>
              </a:buClr>
              <a:buSzPts val="1900"/>
              <a:buChar char="■"/>
              <a:defRPr>
                <a:solidFill>
                  <a:schemeClr val="lt1"/>
                </a:solidFill>
              </a:defRPr>
            </a:lvl3pPr>
            <a:lvl4pPr indent="-349250" lvl="3" marL="1828800" algn="l">
              <a:lnSpc>
                <a:spcPct val="115000"/>
              </a:lnSpc>
              <a:spcBef>
                <a:spcPts val="2100"/>
              </a:spcBef>
              <a:spcAft>
                <a:spcPts val="0"/>
              </a:spcAft>
              <a:buClr>
                <a:schemeClr val="lt1"/>
              </a:buClr>
              <a:buSzPts val="1900"/>
              <a:buChar char="●"/>
              <a:defRPr>
                <a:solidFill>
                  <a:schemeClr val="lt1"/>
                </a:solidFill>
              </a:defRPr>
            </a:lvl4pPr>
            <a:lvl5pPr indent="-349250" lvl="4" marL="2286000" algn="l">
              <a:lnSpc>
                <a:spcPct val="115000"/>
              </a:lnSpc>
              <a:spcBef>
                <a:spcPts val="2100"/>
              </a:spcBef>
              <a:spcAft>
                <a:spcPts val="0"/>
              </a:spcAft>
              <a:buClr>
                <a:schemeClr val="lt1"/>
              </a:buClr>
              <a:buSzPts val="1900"/>
              <a:buChar char="○"/>
              <a:defRPr>
                <a:solidFill>
                  <a:schemeClr val="lt1"/>
                </a:solidFill>
              </a:defRPr>
            </a:lvl5pPr>
            <a:lvl6pPr indent="-349250" lvl="5" marL="2743200" algn="l">
              <a:lnSpc>
                <a:spcPct val="115000"/>
              </a:lnSpc>
              <a:spcBef>
                <a:spcPts val="2100"/>
              </a:spcBef>
              <a:spcAft>
                <a:spcPts val="0"/>
              </a:spcAft>
              <a:buClr>
                <a:schemeClr val="lt1"/>
              </a:buClr>
              <a:buSzPts val="1900"/>
              <a:buChar char="■"/>
              <a:defRPr>
                <a:solidFill>
                  <a:schemeClr val="lt1"/>
                </a:solidFill>
              </a:defRPr>
            </a:lvl6pPr>
            <a:lvl7pPr indent="-349250" lvl="6" marL="3200400" algn="l">
              <a:lnSpc>
                <a:spcPct val="115000"/>
              </a:lnSpc>
              <a:spcBef>
                <a:spcPts val="2100"/>
              </a:spcBef>
              <a:spcAft>
                <a:spcPts val="0"/>
              </a:spcAft>
              <a:buClr>
                <a:schemeClr val="lt1"/>
              </a:buClr>
              <a:buSzPts val="1900"/>
              <a:buChar char="●"/>
              <a:defRPr>
                <a:solidFill>
                  <a:schemeClr val="lt1"/>
                </a:solidFill>
              </a:defRPr>
            </a:lvl7pPr>
            <a:lvl8pPr indent="-349250" lvl="7" marL="3657600" algn="l">
              <a:lnSpc>
                <a:spcPct val="115000"/>
              </a:lnSpc>
              <a:spcBef>
                <a:spcPts val="2100"/>
              </a:spcBef>
              <a:spcAft>
                <a:spcPts val="0"/>
              </a:spcAft>
              <a:buClr>
                <a:schemeClr val="lt1"/>
              </a:buClr>
              <a:buSzPts val="1900"/>
              <a:buChar char="○"/>
              <a:defRPr>
                <a:solidFill>
                  <a:schemeClr val="lt1"/>
                </a:solidFill>
              </a:defRPr>
            </a:lvl8pPr>
            <a:lvl9pPr indent="-349250" lvl="8" marL="4114800" algn="l">
              <a:lnSpc>
                <a:spcPct val="115000"/>
              </a:lnSpc>
              <a:spcBef>
                <a:spcPts val="2100"/>
              </a:spcBef>
              <a:spcAft>
                <a:spcPts val="2100"/>
              </a:spcAft>
              <a:buClr>
                <a:schemeClr val="lt1"/>
              </a:buClr>
              <a:buSzPts val="1900"/>
              <a:buChar char="■"/>
              <a:defRPr>
                <a:solidFill>
                  <a:schemeClr val="lt1"/>
                </a:solidFill>
              </a:defRPr>
            </a:lvl9pPr>
          </a:lstStyle>
          <a:p/>
        </p:txBody>
      </p:sp>
      <p:sp>
        <p:nvSpPr>
          <p:cNvPr id="51" name="Google Shape;51;ga6894d973b_2_85"/>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ga6894d973b_2_5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1pPr>
            <a:lvl2pPr lvl="1"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2pPr>
            <a:lvl3pPr lvl="2"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3pPr>
            <a:lvl4pPr lvl="3"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4pPr>
            <a:lvl5pPr lvl="4"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5pPr>
            <a:lvl6pPr lvl="5"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6pPr>
            <a:lvl7pPr lvl="6"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7pPr>
            <a:lvl8pPr lvl="7"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8pPr>
            <a:lvl9pPr lvl="8"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9pPr>
          </a:lstStyle>
          <a:p/>
        </p:txBody>
      </p:sp>
      <p:sp>
        <p:nvSpPr>
          <p:cNvPr id="7" name="Google Shape;7;ga6894d973b_2_5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81000" lvl="0" marL="457200" marR="0" rtl="0" algn="l">
              <a:lnSpc>
                <a:spcPct val="115000"/>
              </a:lnSpc>
              <a:spcBef>
                <a:spcPts val="0"/>
              </a:spcBef>
              <a:spcAft>
                <a:spcPts val="0"/>
              </a:spcAft>
              <a:buClr>
                <a:schemeClr val="accent3"/>
              </a:buClr>
              <a:buSzPts val="2400"/>
              <a:buFont typeface="Average"/>
              <a:buChar char="●"/>
              <a:defRPr b="0" i="0" sz="2400" u="none" cap="none" strike="noStrike">
                <a:solidFill>
                  <a:schemeClr val="accent3"/>
                </a:solidFill>
                <a:latin typeface="Average"/>
                <a:ea typeface="Average"/>
                <a:cs typeface="Average"/>
                <a:sym typeface="Average"/>
              </a:defRPr>
            </a:lvl1pPr>
            <a:lvl2pPr indent="-349250" lvl="1" marL="9144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2pPr>
            <a:lvl3pPr indent="-349250" lvl="2" marL="13716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3pPr>
            <a:lvl4pPr indent="-349250" lvl="3" marL="18288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4pPr>
            <a:lvl5pPr indent="-349250" lvl="4" marL="22860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5pPr>
            <a:lvl6pPr indent="-349250" lvl="5" marL="27432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6pPr>
            <a:lvl7pPr indent="-349250" lvl="6" marL="32004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7pPr>
            <a:lvl8pPr indent="-349250" lvl="7" marL="3657600" marR="0" rtl="0" algn="l">
              <a:lnSpc>
                <a:spcPct val="115000"/>
              </a:lnSpc>
              <a:spcBef>
                <a:spcPts val="210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8pPr>
            <a:lvl9pPr indent="-349250" lvl="8" marL="4114800" marR="0" rtl="0" algn="l">
              <a:lnSpc>
                <a:spcPct val="115000"/>
              </a:lnSpc>
              <a:spcBef>
                <a:spcPts val="2100"/>
              </a:spcBef>
              <a:spcAft>
                <a:spcPts val="210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9pPr>
          </a:lstStyle>
          <a:p/>
        </p:txBody>
      </p:sp>
      <p:sp>
        <p:nvSpPr>
          <p:cNvPr id="8" name="Google Shape;8;ga6894d973b_2_51"/>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cleanriver.com/how-to-reduce-recycling-contamination/" TargetMode="External"/><Relationship Id="rId4" Type="http://schemas.openxmlformats.org/officeDocument/2006/relationships/hyperlink" Target="https://i.pinimg.com/originals/e9/2c/79/e92c79bbf86dd1295f94bb279fe7152a.jpg" TargetMode="External"/><Relationship Id="rId5" Type="http://schemas.openxmlformats.org/officeDocument/2006/relationships/hyperlink" Target="https://pub-peelregion.escribemeetings.com/FileStream.ashx?DocumentId=4482"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
          <p:cNvSpPr txBox="1"/>
          <p:nvPr>
            <p:ph type="ctrTitle"/>
          </p:nvPr>
        </p:nvSpPr>
        <p:spPr>
          <a:xfrm>
            <a:off x="895010" y="1321067"/>
            <a:ext cx="10401900" cy="23067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6000"/>
              <a:buFont typeface="Calibri"/>
              <a:buNone/>
            </a:pPr>
            <a:r>
              <a:rPr lang="en-US" sz="6000">
                <a:latin typeface="Calibri"/>
                <a:ea typeface="Calibri"/>
                <a:cs typeface="Calibri"/>
                <a:sym typeface="Calibri"/>
              </a:rPr>
              <a:t>Progress Vlog #5</a:t>
            </a:r>
            <a:endParaRPr/>
          </a:p>
        </p:txBody>
      </p:sp>
      <p:sp>
        <p:nvSpPr>
          <p:cNvPr id="66" name="Google Shape;66;p1"/>
          <p:cNvSpPr txBox="1"/>
          <p:nvPr>
            <p:ph idx="1" type="subTitle"/>
          </p:nvPr>
        </p:nvSpPr>
        <p:spPr>
          <a:xfrm>
            <a:off x="895000" y="4233168"/>
            <a:ext cx="10401900" cy="10569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400"/>
              <a:buNone/>
            </a:pPr>
            <a:r>
              <a:rPr lang="en-US"/>
              <a:t>URStreamSight</a:t>
            </a:r>
            <a:endParaRPr/>
          </a:p>
          <a:p>
            <a:pPr indent="0" lvl="0" marL="0" rtl="0" algn="ctr">
              <a:lnSpc>
                <a:spcPct val="90000"/>
              </a:lnSpc>
              <a:spcBef>
                <a:spcPts val="1000"/>
              </a:spcBef>
              <a:spcAft>
                <a:spcPts val="0"/>
              </a:spcAft>
              <a:buClr>
                <a:schemeClr val="dk1"/>
              </a:buClr>
              <a:buSzPts val="2400"/>
              <a:buNone/>
            </a:pPr>
            <a:r>
              <a:rPr lang="en-US"/>
              <a:t>Avery Cameron, Raymond Knorr, Noah Rowbotham</a:t>
            </a:r>
            <a:endParaRPr/>
          </a:p>
          <a:p>
            <a:pPr indent="0" lvl="0" marL="0" rtl="0" algn="ctr">
              <a:lnSpc>
                <a:spcPct val="90000"/>
              </a:lnSpc>
              <a:spcBef>
                <a:spcPts val="1000"/>
              </a:spcBef>
              <a:spcAft>
                <a:spcPts val="0"/>
              </a:spcAft>
              <a:buClr>
                <a:schemeClr val="dk1"/>
              </a:buClr>
              <a:buSzPts val="2400"/>
              <a:buNone/>
            </a:pPr>
            <a:r>
              <a:rPr lang="en-US"/>
              <a:t>March 18,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gc8a5a63fcd_0_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Project Demo</a:t>
            </a:r>
            <a:endParaRPr/>
          </a:p>
        </p:txBody>
      </p:sp>
      <p:sp>
        <p:nvSpPr>
          <p:cNvPr id="122" name="Google Shape;122;gc8a5a63fcd_0_2"/>
          <p:cNvSpPr txBox="1"/>
          <p:nvPr>
            <p:ph type="title"/>
          </p:nvPr>
        </p:nvSpPr>
        <p:spPr>
          <a:xfrm>
            <a:off x="838200" y="2766150"/>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1000"/>
              </a:spcBef>
              <a:spcAft>
                <a:spcPts val="0"/>
              </a:spcAft>
              <a:buSzPts val="4000"/>
              <a:buNone/>
            </a:pPr>
            <a:r>
              <a:rPr lang="en-US">
                <a:latin typeface="Calibri"/>
                <a:ea typeface="Calibri"/>
                <a:cs typeface="Calibri"/>
                <a:sym typeface="Calibri"/>
              </a:rPr>
              <a:t>Contaminant Classification</a:t>
            </a:r>
            <a:endParaRPr>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gc8a5a63fcd_0_7"/>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Annotation Example</a:t>
            </a:r>
            <a:endParaRPr/>
          </a:p>
        </p:txBody>
      </p:sp>
      <p:pic>
        <p:nvPicPr>
          <p:cNvPr id="128" name="Google Shape;128;gc8a5a63fcd_0_7"/>
          <p:cNvPicPr preferRelativeResize="0"/>
          <p:nvPr/>
        </p:nvPicPr>
        <p:blipFill>
          <a:blip r:embed="rId3">
            <a:alphaModFix/>
          </a:blip>
          <a:stretch>
            <a:fillRect/>
          </a:stretch>
        </p:blipFill>
        <p:spPr>
          <a:xfrm>
            <a:off x="3214025" y="1690825"/>
            <a:ext cx="5763942" cy="48623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c083bf554d_1_2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Plans For Next Scrum</a:t>
            </a:r>
            <a:endParaRPr/>
          </a:p>
        </p:txBody>
      </p:sp>
      <p:sp>
        <p:nvSpPr>
          <p:cNvPr id="134" name="Google Shape;134;gc083bf554d_1_21"/>
          <p:cNvSpPr txBox="1"/>
          <p:nvPr>
            <p:ph idx="1" type="body"/>
          </p:nvPr>
        </p:nvSpPr>
        <p:spPr>
          <a:xfrm>
            <a:off x="838200" y="1520825"/>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1800"/>
              <a:buNone/>
            </a:pPr>
            <a:r>
              <a:rPr lang="en-US">
                <a:solidFill>
                  <a:schemeClr val="dk1"/>
                </a:solidFill>
                <a:latin typeface="Calibri"/>
                <a:ea typeface="Calibri"/>
                <a:cs typeface="Calibri"/>
                <a:sym typeface="Calibri"/>
              </a:rPr>
              <a:t>Ray</a:t>
            </a:r>
            <a:endParaRPr>
              <a:solidFill>
                <a:schemeClr val="dk1"/>
              </a:solidFill>
              <a:latin typeface="Calibri"/>
              <a:ea typeface="Calibri"/>
              <a:cs typeface="Calibri"/>
              <a:sym typeface="Calibri"/>
            </a:endParaRPr>
          </a:p>
          <a:p>
            <a:pPr indent="-342900" lvl="0" marL="457200" rtl="0" algn="l">
              <a:lnSpc>
                <a:spcPct val="90000"/>
              </a:lnSpc>
              <a:spcBef>
                <a:spcPts val="1000"/>
              </a:spcBef>
              <a:spcAft>
                <a:spcPts val="0"/>
              </a:spcAft>
              <a:buClr>
                <a:schemeClr val="dk1"/>
              </a:buClr>
              <a:buSzPts val="1800"/>
              <a:buFont typeface="Calibri"/>
              <a:buChar char="●"/>
            </a:pPr>
            <a:r>
              <a:rPr lang="en-US">
                <a:solidFill>
                  <a:schemeClr val="dk1"/>
                </a:solidFill>
                <a:latin typeface="Calibri"/>
                <a:ea typeface="Calibri"/>
                <a:cs typeface="Calibri"/>
                <a:sym typeface="Calibri"/>
              </a:rPr>
              <a:t>API Performance and integration</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Finish API testing</a:t>
            </a:r>
            <a:endParaRPr>
              <a:solidFill>
                <a:schemeClr val="dk1"/>
              </a:solidFill>
              <a:latin typeface="Calibri"/>
              <a:ea typeface="Calibri"/>
              <a:cs typeface="Calibri"/>
              <a:sym typeface="Calibri"/>
            </a:endParaRPr>
          </a:p>
          <a:p>
            <a:pPr indent="0" lvl="0" marL="0" rtl="0" algn="l">
              <a:lnSpc>
                <a:spcPct val="90000"/>
              </a:lnSpc>
              <a:spcBef>
                <a:spcPts val="1000"/>
              </a:spcBef>
              <a:spcAft>
                <a:spcPts val="0"/>
              </a:spcAft>
              <a:buSzPts val="1800"/>
              <a:buNone/>
            </a:pPr>
            <a:r>
              <a:rPr lang="en-US">
                <a:solidFill>
                  <a:schemeClr val="dk1"/>
                </a:solidFill>
                <a:latin typeface="Calibri"/>
                <a:ea typeface="Calibri"/>
                <a:cs typeface="Calibri"/>
                <a:sym typeface="Calibri"/>
              </a:rPr>
              <a:t>Avery</a:t>
            </a:r>
            <a:endParaRPr>
              <a:solidFill>
                <a:schemeClr val="dk1"/>
              </a:solidFill>
              <a:latin typeface="Calibri"/>
              <a:ea typeface="Calibri"/>
              <a:cs typeface="Calibri"/>
              <a:sym typeface="Calibri"/>
            </a:endParaRPr>
          </a:p>
          <a:p>
            <a:pPr indent="-342900" lvl="0" marL="457200" rtl="0" algn="l">
              <a:lnSpc>
                <a:spcPct val="90000"/>
              </a:lnSpc>
              <a:spcBef>
                <a:spcPts val="1000"/>
              </a:spcBef>
              <a:spcAft>
                <a:spcPts val="0"/>
              </a:spcAft>
              <a:buClr>
                <a:schemeClr val="dk1"/>
              </a:buClr>
              <a:buSzPts val="1800"/>
              <a:buFont typeface="Calibri"/>
              <a:buChar char="●"/>
            </a:pPr>
            <a:r>
              <a:rPr lang="en-US">
                <a:solidFill>
                  <a:schemeClr val="dk1"/>
                </a:solidFill>
                <a:latin typeface="Calibri"/>
                <a:ea typeface="Calibri"/>
                <a:cs typeface="Calibri"/>
                <a:sym typeface="Calibri"/>
              </a:rPr>
              <a:t>Adding tests</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Infrastructure</a:t>
            </a:r>
            <a:r>
              <a:rPr lang="en-US">
                <a:solidFill>
                  <a:schemeClr val="dk1"/>
                </a:solidFill>
                <a:latin typeface="Calibri"/>
                <a:ea typeface="Calibri"/>
                <a:cs typeface="Calibri"/>
                <a:sym typeface="Calibri"/>
              </a:rPr>
              <a:t> as Code</a:t>
            </a:r>
            <a:endParaRPr>
              <a:solidFill>
                <a:schemeClr val="dk1"/>
              </a:solidFill>
              <a:latin typeface="Calibri"/>
              <a:ea typeface="Calibri"/>
              <a:cs typeface="Calibri"/>
              <a:sym typeface="Calibri"/>
            </a:endParaRPr>
          </a:p>
          <a:p>
            <a:pPr indent="0" lvl="0" marL="0" rtl="0" algn="l">
              <a:lnSpc>
                <a:spcPct val="90000"/>
              </a:lnSpc>
              <a:spcBef>
                <a:spcPts val="1000"/>
              </a:spcBef>
              <a:spcAft>
                <a:spcPts val="0"/>
              </a:spcAft>
              <a:buSzPts val="1800"/>
              <a:buNone/>
            </a:pPr>
            <a:r>
              <a:rPr lang="en-US">
                <a:solidFill>
                  <a:schemeClr val="dk1"/>
                </a:solidFill>
                <a:latin typeface="Calibri"/>
                <a:ea typeface="Calibri"/>
                <a:cs typeface="Calibri"/>
                <a:sym typeface="Calibri"/>
              </a:rPr>
              <a:t>Noah</a:t>
            </a:r>
            <a:endParaRPr>
              <a:solidFill>
                <a:schemeClr val="dk1"/>
              </a:solidFill>
              <a:latin typeface="Calibri"/>
              <a:ea typeface="Calibri"/>
              <a:cs typeface="Calibri"/>
              <a:sym typeface="Calibri"/>
            </a:endParaRPr>
          </a:p>
          <a:p>
            <a:pPr indent="-342900" lvl="0" marL="457200" marR="0" rtl="0" algn="l">
              <a:lnSpc>
                <a:spcPct val="90000"/>
              </a:lnSpc>
              <a:spcBef>
                <a:spcPts val="0"/>
              </a:spcBef>
              <a:spcAft>
                <a:spcPts val="0"/>
              </a:spcAft>
              <a:buSzPts val="1800"/>
              <a:buFont typeface="Calibri"/>
              <a:buChar char="●"/>
            </a:pPr>
            <a:r>
              <a:rPr lang="en-US">
                <a:solidFill>
                  <a:schemeClr val="dk1"/>
                </a:solidFill>
                <a:latin typeface="Calibri"/>
                <a:ea typeface="Calibri"/>
                <a:cs typeface="Calibri"/>
                <a:sym typeface="Calibri"/>
              </a:rPr>
              <a:t>Contaminant classifier training</a:t>
            </a:r>
            <a:endParaRPr>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c083bf554d_1_38"/>
          <p:cNvSpPr txBox="1"/>
          <p:nvPr>
            <p:ph type="title"/>
          </p:nvPr>
        </p:nvSpPr>
        <p:spPr>
          <a:xfrm>
            <a:off x="838200" y="0"/>
            <a:ext cx="10515600" cy="9852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b="0" i="0" lang="en-US" sz="4400" u="none">
                <a:solidFill>
                  <a:schemeClr val="dk1"/>
                </a:solidFill>
                <a:latin typeface="Calibri"/>
                <a:ea typeface="Calibri"/>
                <a:cs typeface="Calibri"/>
                <a:sym typeface="Calibri"/>
              </a:rPr>
              <a:t>Group reflection</a:t>
            </a:r>
            <a:endParaRPr/>
          </a:p>
        </p:txBody>
      </p:sp>
      <p:sp>
        <p:nvSpPr>
          <p:cNvPr id="140" name="Google Shape;140;gc083bf554d_1_38"/>
          <p:cNvSpPr txBox="1"/>
          <p:nvPr/>
        </p:nvSpPr>
        <p:spPr>
          <a:xfrm>
            <a:off x="973300" y="928375"/>
            <a:ext cx="11035800" cy="6522600"/>
          </a:xfrm>
          <a:prstGeom prst="rect">
            <a:avLst/>
          </a:prstGeom>
          <a:noFill/>
          <a:ln>
            <a:noFill/>
          </a:ln>
        </p:spPr>
        <p:txBody>
          <a:bodyPr anchorCtr="0" anchor="t" bIns="91425" lIns="91425" spcFirstLastPara="1" rIns="91425" wrap="square" tIns="91425">
            <a:spAutoFit/>
          </a:bodyPr>
          <a:lstStyle/>
          <a:p>
            <a:pPr indent="-381000" lvl="0" marL="457200" marR="0" rtl="0" algn="l">
              <a:lnSpc>
                <a:spcPct val="100000"/>
              </a:lnSpc>
              <a:spcBef>
                <a:spcPts val="0"/>
              </a:spcBef>
              <a:spcAft>
                <a:spcPts val="0"/>
              </a:spcAft>
              <a:buClr>
                <a:schemeClr val="dk1"/>
              </a:buClr>
              <a:buSzPts val="2400"/>
              <a:buFont typeface="Calibri"/>
              <a:buChar char="●"/>
            </a:pPr>
            <a:r>
              <a:rPr b="1" i="0" lang="en-US" sz="2400" u="none" cap="none" strike="noStrike">
                <a:solidFill>
                  <a:schemeClr val="dk1"/>
                </a:solidFill>
                <a:latin typeface="Calibri"/>
                <a:ea typeface="Calibri"/>
                <a:cs typeface="Calibri"/>
                <a:sym typeface="Calibri"/>
              </a:rPr>
              <a:t>Do you feel you are on track?</a:t>
            </a:r>
            <a:endParaRPr b="1" i="0" sz="2400" u="none" cap="none" strike="noStrike">
              <a:solidFill>
                <a:schemeClr val="dk1"/>
              </a:solidFill>
              <a:latin typeface="Calibri"/>
              <a:ea typeface="Calibri"/>
              <a:cs typeface="Calibri"/>
              <a:sym typeface="Calibri"/>
            </a:endParaRPr>
          </a:p>
          <a:p>
            <a:pPr indent="-361950" lvl="1" marL="914400" marR="0" rtl="0" algn="l">
              <a:lnSpc>
                <a:spcPct val="100000"/>
              </a:lnSpc>
              <a:spcBef>
                <a:spcPts val="0"/>
              </a:spcBef>
              <a:spcAft>
                <a:spcPts val="0"/>
              </a:spcAft>
              <a:buClr>
                <a:schemeClr val="dk1"/>
              </a:buClr>
              <a:buSzPts val="2100"/>
              <a:buFont typeface="Calibri"/>
              <a:buChar char="○"/>
            </a:pPr>
            <a:r>
              <a:rPr b="0" i="0" lang="en-US" sz="2100" u="none" cap="none" strike="noStrike">
                <a:solidFill>
                  <a:schemeClr val="dk1"/>
                </a:solidFill>
                <a:latin typeface="Calibri"/>
                <a:ea typeface="Calibri"/>
                <a:cs typeface="Calibri"/>
                <a:sym typeface="Calibri"/>
              </a:rPr>
              <a:t>Yes, we feel we are </a:t>
            </a:r>
            <a:r>
              <a:rPr lang="en-US" sz="2100">
                <a:solidFill>
                  <a:schemeClr val="dk1"/>
                </a:solidFill>
                <a:latin typeface="Calibri"/>
                <a:ea typeface="Calibri"/>
                <a:cs typeface="Calibri"/>
                <a:sym typeface="Calibri"/>
              </a:rPr>
              <a:t>green</a:t>
            </a:r>
            <a:r>
              <a:rPr b="0" i="0" lang="en-US" sz="2100" u="none" cap="none" strike="noStrike">
                <a:solidFill>
                  <a:schemeClr val="dk1"/>
                </a:solidFill>
                <a:latin typeface="Calibri"/>
                <a:ea typeface="Calibri"/>
                <a:cs typeface="Calibri"/>
                <a:sym typeface="Calibri"/>
              </a:rPr>
              <a:t> overall, and </a:t>
            </a:r>
            <a:r>
              <a:rPr lang="en-US" sz="2100">
                <a:solidFill>
                  <a:schemeClr val="dk1"/>
                </a:solidFill>
                <a:latin typeface="Calibri"/>
                <a:ea typeface="Calibri"/>
                <a:cs typeface="Calibri"/>
                <a:sym typeface="Calibri"/>
              </a:rPr>
              <a:t>having our API and frontend primarily done is great</a:t>
            </a:r>
            <a:r>
              <a:rPr b="0" i="0" lang="en-US" sz="2100" u="none" cap="none" strike="noStrike">
                <a:solidFill>
                  <a:schemeClr val="dk1"/>
                </a:solidFill>
                <a:latin typeface="Calibri"/>
                <a:ea typeface="Calibri"/>
                <a:cs typeface="Calibri"/>
                <a:sym typeface="Calibri"/>
              </a:rPr>
              <a:t>. </a:t>
            </a:r>
            <a:endParaRPr b="0" i="0" sz="2100" u="none" cap="none" strike="noStrike">
              <a:solidFill>
                <a:schemeClr val="dk1"/>
              </a:solidFill>
              <a:latin typeface="Calibri"/>
              <a:ea typeface="Calibri"/>
              <a:cs typeface="Calibri"/>
              <a:sym typeface="Calibri"/>
            </a:endParaRPr>
          </a:p>
          <a:p>
            <a:pPr indent="-381000" lvl="0" marL="457200" marR="0" rtl="0" algn="l">
              <a:lnSpc>
                <a:spcPct val="100000"/>
              </a:lnSpc>
              <a:spcBef>
                <a:spcPts val="0"/>
              </a:spcBef>
              <a:spcAft>
                <a:spcPts val="0"/>
              </a:spcAft>
              <a:buClr>
                <a:schemeClr val="dk1"/>
              </a:buClr>
              <a:buSzPts val="2400"/>
              <a:buFont typeface="Calibri"/>
              <a:buChar char="●"/>
            </a:pPr>
            <a:r>
              <a:rPr b="1" i="0" lang="en-US" sz="2400" u="none" cap="none" strike="noStrike">
                <a:solidFill>
                  <a:schemeClr val="dk1"/>
                </a:solidFill>
                <a:latin typeface="Calibri"/>
                <a:ea typeface="Calibri"/>
                <a:cs typeface="Calibri"/>
                <a:sym typeface="Calibri"/>
              </a:rPr>
              <a:t>What progress does the team feel particularly great about?</a:t>
            </a:r>
            <a:endParaRPr b="1" i="0" sz="2400" u="none" cap="none" strike="noStrike">
              <a:solidFill>
                <a:schemeClr val="dk1"/>
              </a:solidFill>
              <a:latin typeface="Calibri"/>
              <a:ea typeface="Calibri"/>
              <a:cs typeface="Calibri"/>
              <a:sym typeface="Calibri"/>
            </a:endParaRPr>
          </a:p>
          <a:p>
            <a:pPr indent="-361950" lvl="1" marL="914400" marR="0" rtl="0" algn="l">
              <a:lnSpc>
                <a:spcPct val="100000"/>
              </a:lnSpc>
              <a:spcBef>
                <a:spcPts val="0"/>
              </a:spcBef>
              <a:spcAft>
                <a:spcPts val="0"/>
              </a:spcAft>
              <a:buClr>
                <a:schemeClr val="dk1"/>
              </a:buClr>
              <a:buSzPts val="2100"/>
              <a:buFont typeface="Calibri"/>
              <a:buChar char="○"/>
            </a:pPr>
            <a:r>
              <a:rPr b="0" i="0" lang="en-US" sz="2100" u="none" cap="none" strike="noStrike">
                <a:solidFill>
                  <a:schemeClr val="dk1"/>
                </a:solidFill>
                <a:latin typeface="Calibri"/>
                <a:ea typeface="Calibri"/>
                <a:cs typeface="Calibri"/>
                <a:sym typeface="Calibri"/>
              </a:rPr>
              <a:t>We feel great about the </a:t>
            </a:r>
            <a:r>
              <a:rPr lang="en-US" sz="2100">
                <a:solidFill>
                  <a:schemeClr val="dk1"/>
                </a:solidFill>
                <a:latin typeface="Calibri"/>
                <a:ea typeface="Calibri"/>
                <a:cs typeface="Calibri"/>
                <a:sym typeface="Calibri"/>
              </a:rPr>
              <a:t>deployment of the API and the Lambda SQS project to take in machine learning results</a:t>
            </a:r>
            <a:endParaRPr b="0" i="0" sz="2100" u="none" cap="none" strike="noStrike">
              <a:solidFill>
                <a:schemeClr val="dk1"/>
              </a:solidFill>
              <a:latin typeface="Calibri"/>
              <a:ea typeface="Calibri"/>
              <a:cs typeface="Calibri"/>
              <a:sym typeface="Calibri"/>
            </a:endParaRPr>
          </a:p>
          <a:p>
            <a:pPr indent="-381000" lvl="0" marL="457200" marR="0" rtl="0" algn="l">
              <a:lnSpc>
                <a:spcPct val="100000"/>
              </a:lnSpc>
              <a:spcBef>
                <a:spcPts val="0"/>
              </a:spcBef>
              <a:spcAft>
                <a:spcPts val="0"/>
              </a:spcAft>
              <a:buClr>
                <a:schemeClr val="dk1"/>
              </a:buClr>
              <a:buSzPts val="2400"/>
              <a:buFont typeface="Calibri"/>
              <a:buChar char="●"/>
            </a:pPr>
            <a:r>
              <a:rPr b="1" i="0" lang="en-US" sz="2400" u="none" cap="none" strike="noStrike">
                <a:solidFill>
                  <a:schemeClr val="dk1"/>
                </a:solidFill>
                <a:latin typeface="Calibri"/>
                <a:ea typeface="Calibri"/>
                <a:cs typeface="Calibri"/>
                <a:sym typeface="Calibri"/>
              </a:rPr>
              <a:t>Do you feel there are barriers to your success (if any)?</a:t>
            </a:r>
            <a:endParaRPr b="1" i="0" sz="2400" u="none" cap="none" strike="noStrike">
              <a:solidFill>
                <a:schemeClr val="dk1"/>
              </a:solidFill>
              <a:latin typeface="Calibri"/>
              <a:ea typeface="Calibri"/>
              <a:cs typeface="Calibri"/>
              <a:sym typeface="Calibri"/>
            </a:endParaRPr>
          </a:p>
          <a:p>
            <a:pPr indent="-361950" lvl="1" marL="914400" marR="0" rtl="0" algn="l">
              <a:lnSpc>
                <a:spcPct val="100000"/>
              </a:lnSpc>
              <a:spcBef>
                <a:spcPts val="0"/>
              </a:spcBef>
              <a:spcAft>
                <a:spcPts val="0"/>
              </a:spcAft>
              <a:buClr>
                <a:schemeClr val="dk1"/>
              </a:buClr>
              <a:buSzPts val="2100"/>
              <a:buFont typeface="Calibri"/>
              <a:buChar char="○"/>
            </a:pPr>
            <a:r>
              <a:rPr b="0" i="0" lang="en-US" sz="2100" u="none" cap="none" strike="noStrike">
                <a:solidFill>
                  <a:schemeClr val="dk1"/>
                </a:solidFill>
                <a:latin typeface="Calibri"/>
                <a:ea typeface="Calibri"/>
                <a:cs typeface="Calibri"/>
                <a:sym typeface="Calibri"/>
              </a:rPr>
              <a:t>Pressures of other courses are possible barriers. </a:t>
            </a:r>
            <a:r>
              <a:rPr lang="en-US" sz="2100">
                <a:solidFill>
                  <a:schemeClr val="dk1"/>
                </a:solidFill>
                <a:latin typeface="Calibri"/>
                <a:ea typeface="Calibri"/>
                <a:cs typeface="Calibri"/>
                <a:sym typeface="Calibri"/>
              </a:rPr>
              <a:t>O</a:t>
            </a:r>
            <a:r>
              <a:rPr b="0" i="0" lang="en-US" sz="2100" u="none" cap="none" strike="noStrike">
                <a:solidFill>
                  <a:schemeClr val="dk1"/>
                </a:solidFill>
                <a:latin typeface="Calibri"/>
                <a:ea typeface="Calibri"/>
                <a:cs typeface="Calibri"/>
                <a:sym typeface="Calibri"/>
              </a:rPr>
              <a:t>ur model training could delay progress but at the moment things are going smoothly.</a:t>
            </a:r>
            <a:endParaRPr b="0" i="0" sz="2100" u="none" cap="none" strike="noStrike">
              <a:solidFill>
                <a:schemeClr val="dk1"/>
              </a:solidFill>
              <a:latin typeface="Calibri"/>
              <a:ea typeface="Calibri"/>
              <a:cs typeface="Calibri"/>
              <a:sym typeface="Calibri"/>
            </a:endParaRPr>
          </a:p>
          <a:p>
            <a:pPr indent="-381000" lvl="0" marL="457200" marR="0" rtl="0" algn="l">
              <a:lnSpc>
                <a:spcPct val="100000"/>
              </a:lnSpc>
              <a:spcBef>
                <a:spcPts val="0"/>
              </a:spcBef>
              <a:spcAft>
                <a:spcPts val="0"/>
              </a:spcAft>
              <a:buClr>
                <a:schemeClr val="dk1"/>
              </a:buClr>
              <a:buSzPts val="2400"/>
              <a:buFont typeface="Calibri"/>
              <a:buChar char="●"/>
            </a:pPr>
            <a:r>
              <a:rPr b="1" i="0" lang="en-US" sz="2400" u="none" cap="none" strike="noStrike">
                <a:solidFill>
                  <a:schemeClr val="dk1"/>
                </a:solidFill>
                <a:latin typeface="Calibri"/>
                <a:ea typeface="Calibri"/>
                <a:cs typeface="Calibri"/>
                <a:sym typeface="Calibri"/>
              </a:rPr>
              <a:t>Do you need any help going forward?</a:t>
            </a:r>
            <a:endParaRPr b="1" i="0" sz="2400" u="none" cap="none" strike="noStrike">
              <a:solidFill>
                <a:schemeClr val="dk1"/>
              </a:solidFill>
              <a:latin typeface="Calibri"/>
              <a:ea typeface="Calibri"/>
              <a:cs typeface="Calibri"/>
              <a:sym typeface="Calibri"/>
            </a:endParaRPr>
          </a:p>
          <a:p>
            <a:pPr indent="-361950" lvl="1" marL="914400" marR="0" rtl="0" algn="l">
              <a:lnSpc>
                <a:spcPct val="100000"/>
              </a:lnSpc>
              <a:spcBef>
                <a:spcPts val="0"/>
              </a:spcBef>
              <a:spcAft>
                <a:spcPts val="0"/>
              </a:spcAft>
              <a:buClr>
                <a:schemeClr val="dk1"/>
              </a:buClr>
              <a:buSzPts val="2100"/>
              <a:buFont typeface="Calibri"/>
              <a:buChar char="○"/>
            </a:pPr>
            <a:r>
              <a:rPr b="0" i="0" lang="en-US" sz="2100" u="none" cap="none" strike="noStrike">
                <a:solidFill>
                  <a:schemeClr val="dk1"/>
                </a:solidFill>
                <a:latin typeface="Calibri"/>
                <a:ea typeface="Calibri"/>
                <a:cs typeface="Calibri"/>
                <a:sym typeface="Calibri"/>
              </a:rPr>
              <a:t>We will continue to meet with Dr. El-Darieby and Sam for feedback.</a:t>
            </a:r>
            <a:endParaRPr b="0" i="0" sz="2100" u="none" cap="none" strike="noStrike">
              <a:solidFill>
                <a:schemeClr val="dk1"/>
              </a:solidFill>
              <a:latin typeface="Calibri"/>
              <a:ea typeface="Calibri"/>
              <a:cs typeface="Calibri"/>
              <a:sym typeface="Calibri"/>
            </a:endParaRPr>
          </a:p>
          <a:p>
            <a:pPr indent="-381000" lvl="0" marL="457200" marR="0" rtl="0" algn="l">
              <a:lnSpc>
                <a:spcPct val="100000"/>
              </a:lnSpc>
              <a:spcBef>
                <a:spcPts val="0"/>
              </a:spcBef>
              <a:spcAft>
                <a:spcPts val="0"/>
              </a:spcAft>
              <a:buClr>
                <a:schemeClr val="dk1"/>
              </a:buClr>
              <a:buSzPts val="2400"/>
              <a:buFont typeface="Calibri"/>
              <a:buChar char="●"/>
            </a:pPr>
            <a:r>
              <a:rPr b="1" i="0" lang="en-US" sz="2400" u="none" cap="none" strike="noStrike">
                <a:solidFill>
                  <a:schemeClr val="dk1"/>
                </a:solidFill>
                <a:latin typeface="Calibri"/>
                <a:ea typeface="Calibri"/>
                <a:cs typeface="Calibri"/>
                <a:sym typeface="Calibri"/>
              </a:rPr>
              <a:t>Any other questions or concerns?</a:t>
            </a:r>
            <a:endParaRPr b="1" i="0" sz="2400" u="none" cap="none" strike="noStrike">
              <a:solidFill>
                <a:schemeClr val="dk1"/>
              </a:solidFill>
              <a:latin typeface="Calibri"/>
              <a:ea typeface="Calibri"/>
              <a:cs typeface="Calibri"/>
              <a:sym typeface="Calibri"/>
            </a:endParaRPr>
          </a:p>
          <a:p>
            <a:pPr indent="-361950" lvl="1" marL="914400" rtl="0" algn="l">
              <a:lnSpc>
                <a:spcPct val="115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When do you need access to our code by? Do other faculty members need access as well?</a:t>
            </a:r>
            <a:endParaRPr b="0" i="0" sz="2100" u="none" cap="none" strike="noStrike">
              <a:solidFill>
                <a:schemeClr val="dk1"/>
              </a:solidFill>
              <a:latin typeface="Calibri"/>
              <a:ea typeface="Calibri"/>
              <a:cs typeface="Calibri"/>
              <a:sym typeface="Calibri"/>
            </a:endParaRPr>
          </a:p>
          <a:p>
            <a:pPr indent="-361950" lvl="1" marL="914400" rtl="0" algn="l">
              <a:lnSpc>
                <a:spcPct val="115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We helped create the data input and make design choices about the ML model, but the training was done by PR. Is it okay that we leverage that model in our project pipeline? Especially since the code used from training is not unique, it is standard cookie-cutter code from the PyTorch documentation.</a:t>
            </a:r>
            <a:endParaRPr b="0" i="0" sz="2100" u="none" cap="none" strike="noStrike">
              <a:solidFill>
                <a:schemeClr val="dk1"/>
              </a:solidFill>
              <a:latin typeface="Calibri"/>
              <a:ea typeface="Calibri"/>
              <a:cs typeface="Calibri"/>
              <a:sym typeface="Calibri"/>
            </a:endParaRPr>
          </a:p>
          <a:p>
            <a:pPr indent="0" lvl="0" marL="0" marR="0" rtl="0" algn="l">
              <a:lnSpc>
                <a:spcPct val="100000"/>
              </a:lnSpc>
              <a:spcBef>
                <a:spcPts val="1200"/>
              </a:spcBef>
              <a:spcAft>
                <a:spcPts val="0"/>
              </a:spcAft>
              <a:buClr>
                <a:srgbClr val="000000"/>
              </a:buClr>
              <a:buSzPts val="2100"/>
              <a:buFont typeface="Arial"/>
              <a:buNone/>
            </a:pPr>
            <a:r>
              <a:t/>
            </a:r>
            <a:endParaRPr b="0" i="0" sz="21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verage"/>
              <a:ea typeface="Average"/>
              <a:cs typeface="Average"/>
              <a:sym typeface="Averag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a6894d973b_3_1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References</a:t>
            </a:r>
            <a:endParaRPr/>
          </a:p>
        </p:txBody>
      </p:sp>
      <p:sp>
        <p:nvSpPr>
          <p:cNvPr id="146" name="Google Shape;146;ga6894d973b_3_1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1800"/>
              <a:buNone/>
            </a:pPr>
            <a:r>
              <a:rPr lang="en-US" u="sng">
                <a:solidFill>
                  <a:schemeClr val="hlink"/>
                </a:solidFill>
                <a:hlinkClick r:id="rId3"/>
              </a:rPr>
              <a:t>https://cleanriver.com/how-to-reduce-recycling-contamination/</a:t>
            </a:r>
            <a:endParaRPr/>
          </a:p>
          <a:p>
            <a:pPr indent="0" lvl="0" marL="0" rtl="0" algn="l">
              <a:lnSpc>
                <a:spcPct val="90000"/>
              </a:lnSpc>
              <a:spcBef>
                <a:spcPts val="1000"/>
              </a:spcBef>
              <a:spcAft>
                <a:spcPts val="0"/>
              </a:spcAft>
              <a:buSzPts val="1800"/>
              <a:buNone/>
            </a:pPr>
            <a:r>
              <a:rPr lang="en-US" u="sng">
                <a:solidFill>
                  <a:schemeClr val="hlink"/>
                </a:solidFill>
                <a:hlinkClick r:id="rId4"/>
              </a:rPr>
              <a:t>https://i.pinimg.com/originals/e9/2c/79/e92c79bbf86dd1295f94bb279fe7152a.jpg</a:t>
            </a:r>
            <a:r>
              <a:rPr lang="en-US"/>
              <a:t> </a:t>
            </a:r>
            <a:endParaRPr/>
          </a:p>
          <a:p>
            <a:pPr indent="0" lvl="0" marL="0" rtl="0" algn="l">
              <a:lnSpc>
                <a:spcPct val="90000"/>
              </a:lnSpc>
              <a:spcBef>
                <a:spcPts val="1000"/>
              </a:spcBef>
              <a:spcAft>
                <a:spcPts val="0"/>
              </a:spcAft>
              <a:buSzPts val="1800"/>
              <a:buNone/>
            </a:pPr>
            <a:r>
              <a:t/>
            </a:r>
            <a:endParaRPr/>
          </a:p>
          <a:p>
            <a:pPr indent="0" lvl="0" marL="0" rtl="0" algn="l">
              <a:lnSpc>
                <a:spcPct val="90000"/>
              </a:lnSpc>
              <a:spcBef>
                <a:spcPts val="1000"/>
              </a:spcBef>
              <a:spcAft>
                <a:spcPts val="0"/>
              </a:spcAft>
              <a:buSzPts val="1800"/>
              <a:buNone/>
            </a:pPr>
            <a:r>
              <a:rPr lang="en-US"/>
              <a:t>Region of Peel - Study on Enforcement for Reducing Blue Bin Contamination</a:t>
            </a:r>
            <a:endParaRPr/>
          </a:p>
          <a:p>
            <a:pPr indent="0" lvl="0" marL="0" rtl="0" algn="l">
              <a:lnSpc>
                <a:spcPct val="90000"/>
              </a:lnSpc>
              <a:spcBef>
                <a:spcPts val="1000"/>
              </a:spcBef>
              <a:spcAft>
                <a:spcPts val="0"/>
              </a:spcAft>
              <a:buSzPts val="1800"/>
              <a:buNone/>
            </a:pPr>
            <a:r>
              <a:rPr lang="en-US" u="sng">
                <a:solidFill>
                  <a:schemeClr val="hlink"/>
                </a:solidFill>
                <a:hlinkClick r:id="rId5"/>
              </a:rPr>
              <a:t>https://pub-peelregion.escribemeetings.com/FileStream.ashx?DocumentId=4482</a:t>
            </a:r>
            <a:endParaRPr/>
          </a:p>
          <a:p>
            <a:pPr indent="0" lvl="0" marL="0" rtl="0" algn="l">
              <a:lnSpc>
                <a:spcPct val="90000"/>
              </a:lnSpc>
              <a:spcBef>
                <a:spcPts val="1000"/>
              </a:spcBef>
              <a:spcAft>
                <a:spcPts val="0"/>
              </a:spcAft>
              <a:buSzPts val="18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gc083bf554d_0_20"/>
          <p:cNvSpPr txBox="1"/>
          <p:nvPr>
            <p:ph type="title"/>
          </p:nvPr>
        </p:nvSpPr>
        <p:spPr>
          <a:xfrm>
            <a:off x="838200" y="2766150"/>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4000"/>
              <a:buNone/>
            </a:pPr>
            <a:r>
              <a:rPr lang="en-US"/>
              <a:t>Questions or Comments?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gc083bf554d_0_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Team Members</a:t>
            </a:r>
            <a:endParaRPr/>
          </a:p>
        </p:txBody>
      </p:sp>
      <p:sp>
        <p:nvSpPr>
          <p:cNvPr id="72" name="Google Shape;72;gc083bf554d_0_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800"/>
              <a:buNone/>
            </a:pPr>
            <a:r>
              <a:rPr lang="en-US">
                <a:solidFill>
                  <a:schemeClr val="dk1"/>
                </a:solidFill>
                <a:latin typeface="Calibri"/>
                <a:ea typeface="Calibri"/>
                <a:cs typeface="Calibri"/>
                <a:sym typeface="Calibri"/>
              </a:rPr>
              <a:t>Avery Cameron</a:t>
            </a:r>
            <a:endParaRPr>
              <a:solidFill>
                <a:schemeClr val="dk1"/>
              </a:solidFill>
              <a:latin typeface="Calibri"/>
              <a:ea typeface="Calibri"/>
              <a:cs typeface="Calibri"/>
              <a:sym typeface="Calibri"/>
            </a:endParaRPr>
          </a:p>
          <a:p>
            <a:pPr indent="-342900" lvl="0" marL="457200" rtl="0" algn="l">
              <a:lnSpc>
                <a:spcPct val="115000"/>
              </a:lnSpc>
              <a:spcBef>
                <a:spcPts val="700"/>
              </a:spcBef>
              <a:spcAft>
                <a:spcPts val="0"/>
              </a:spcAft>
              <a:buClr>
                <a:schemeClr val="dk1"/>
              </a:buClr>
              <a:buSzPts val="1800"/>
              <a:buFont typeface="Calibri"/>
              <a:buChar char="●"/>
            </a:pPr>
            <a:r>
              <a:rPr lang="en-US">
                <a:solidFill>
                  <a:schemeClr val="dk1"/>
                </a:solidFill>
                <a:latin typeface="Calibri"/>
                <a:ea typeface="Calibri"/>
                <a:cs typeface="Calibri"/>
                <a:sym typeface="Calibri"/>
              </a:rPr>
              <a:t>Project Management/Flexible Developer</a:t>
            </a:r>
            <a:endParaRPr>
              <a:solidFill>
                <a:schemeClr val="dk1"/>
              </a:solidFill>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Help with Front-End and ML as needed</a:t>
            </a:r>
            <a:endParaRPr>
              <a:solidFill>
                <a:schemeClr val="dk1"/>
              </a:solidFill>
              <a:latin typeface="Calibri"/>
              <a:ea typeface="Calibri"/>
              <a:cs typeface="Calibri"/>
              <a:sym typeface="Calibri"/>
            </a:endParaRPr>
          </a:p>
          <a:p>
            <a:pPr indent="0" lvl="0" marL="0" rtl="0" algn="l">
              <a:lnSpc>
                <a:spcPct val="115000"/>
              </a:lnSpc>
              <a:spcBef>
                <a:spcPts val="700"/>
              </a:spcBef>
              <a:spcAft>
                <a:spcPts val="0"/>
              </a:spcAft>
              <a:buSzPts val="1800"/>
              <a:buNone/>
            </a:pPr>
            <a:r>
              <a:rPr lang="en-US">
                <a:solidFill>
                  <a:schemeClr val="dk1"/>
                </a:solidFill>
                <a:latin typeface="Calibri"/>
                <a:ea typeface="Calibri"/>
                <a:cs typeface="Calibri"/>
                <a:sym typeface="Calibri"/>
              </a:rPr>
              <a:t>Raymond Knorr</a:t>
            </a:r>
            <a:endParaRPr>
              <a:solidFill>
                <a:schemeClr val="dk1"/>
              </a:solidFill>
              <a:latin typeface="Calibri"/>
              <a:ea typeface="Calibri"/>
              <a:cs typeface="Calibri"/>
              <a:sym typeface="Calibri"/>
            </a:endParaRPr>
          </a:p>
          <a:p>
            <a:pPr indent="-342900" lvl="0" marL="457200" rtl="0" algn="l">
              <a:lnSpc>
                <a:spcPct val="115000"/>
              </a:lnSpc>
              <a:spcBef>
                <a:spcPts val="700"/>
              </a:spcBef>
              <a:spcAft>
                <a:spcPts val="0"/>
              </a:spcAft>
              <a:buClr>
                <a:schemeClr val="dk1"/>
              </a:buClr>
              <a:buSzPts val="1800"/>
              <a:buFont typeface="Calibri"/>
              <a:buChar char="●"/>
            </a:pPr>
            <a:r>
              <a:rPr lang="en-US">
                <a:solidFill>
                  <a:schemeClr val="dk1"/>
                </a:solidFill>
                <a:latin typeface="Calibri"/>
                <a:ea typeface="Calibri"/>
                <a:cs typeface="Calibri"/>
                <a:sym typeface="Calibri"/>
              </a:rPr>
              <a:t>Lead API and Front-End Developer</a:t>
            </a:r>
            <a:endParaRPr>
              <a:solidFill>
                <a:schemeClr val="dk1"/>
              </a:solidFill>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Manage collaboration with Prairie Robotics</a:t>
            </a:r>
            <a:endParaRPr>
              <a:solidFill>
                <a:schemeClr val="dk1"/>
              </a:solidFill>
              <a:latin typeface="Calibri"/>
              <a:ea typeface="Calibri"/>
              <a:cs typeface="Calibri"/>
              <a:sym typeface="Calibri"/>
            </a:endParaRPr>
          </a:p>
          <a:p>
            <a:pPr indent="0" lvl="0" marL="0" rtl="0" algn="l">
              <a:lnSpc>
                <a:spcPct val="115000"/>
              </a:lnSpc>
              <a:spcBef>
                <a:spcPts val="700"/>
              </a:spcBef>
              <a:spcAft>
                <a:spcPts val="0"/>
              </a:spcAft>
              <a:buSzPts val="1800"/>
              <a:buNone/>
            </a:pPr>
            <a:r>
              <a:rPr lang="en-US">
                <a:solidFill>
                  <a:schemeClr val="dk1"/>
                </a:solidFill>
                <a:latin typeface="Calibri"/>
                <a:ea typeface="Calibri"/>
                <a:cs typeface="Calibri"/>
                <a:sym typeface="Calibri"/>
              </a:rPr>
              <a:t>Noah Rowbotham</a:t>
            </a:r>
            <a:endParaRPr>
              <a:solidFill>
                <a:schemeClr val="dk1"/>
              </a:solidFill>
              <a:latin typeface="Calibri"/>
              <a:ea typeface="Calibri"/>
              <a:cs typeface="Calibri"/>
              <a:sym typeface="Calibri"/>
            </a:endParaRPr>
          </a:p>
          <a:p>
            <a:pPr indent="-342900" lvl="0" marL="457200" rtl="0" algn="l">
              <a:lnSpc>
                <a:spcPct val="115000"/>
              </a:lnSpc>
              <a:spcBef>
                <a:spcPts val="700"/>
              </a:spcBef>
              <a:spcAft>
                <a:spcPts val="0"/>
              </a:spcAft>
              <a:buClr>
                <a:schemeClr val="dk1"/>
              </a:buClr>
              <a:buSzPts val="1800"/>
              <a:buFont typeface="Calibri"/>
              <a:buChar char="●"/>
            </a:pPr>
            <a:r>
              <a:rPr lang="en-US">
                <a:solidFill>
                  <a:schemeClr val="dk1"/>
                </a:solidFill>
                <a:latin typeface="Calibri"/>
                <a:ea typeface="Calibri"/>
                <a:cs typeface="Calibri"/>
                <a:sym typeface="Calibri"/>
              </a:rPr>
              <a:t>Lead Machine Learning Technician</a:t>
            </a:r>
            <a:endParaRPr>
              <a:solidFill>
                <a:schemeClr val="dk1"/>
              </a:solidFill>
              <a:latin typeface="Calibri"/>
              <a:ea typeface="Calibri"/>
              <a:cs typeface="Calibri"/>
              <a:sym typeface="Calibri"/>
            </a:endParaRPr>
          </a:p>
          <a:p>
            <a:pPr indent="-342900" lvl="0" marL="457200" rtl="0" algn="l">
              <a:lnSpc>
                <a:spcPct val="115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Lead development of classification model and documentation</a:t>
            </a:r>
            <a:endParaRPr>
              <a:solidFill>
                <a:schemeClr val="dk1"/>
              </a:solidFill>
              <a:latin typeface="Calibri"/>
              <a:ea typeface="Calibri"/>
              <a:cs typeface="Calibri"/>
              <a:sym typeface="Calibri"/>
            </a:endParaRPr>
          </a:p>
          <a:p>
            <a:pPr indent="0" lvl="0" marL="0" rtl="0" algn="l">
              <a:lnSpc>
                <a:spcPct val="115000"/>
              </a:lnSpc>
              <a:spcBef>
                <a:spcPts val="700"/>
              </a:spcBef>
              <a:spcAft>
                <a:spcPts val="700"/>
              </a:spcAft>
              <a:buSzPts val="1800"/>
              <a:buNone/>
            </a:pPr>
            <a:r>
              <a:t/>
            </a:r>
            <a:endParaRPr sz="27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2"/>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a:t>What is URStreamSight?</a:t>
            </a:r>
            <a:endParaRPr/>
          </a:p>
        </p:txBody>
      </p:sp>
      <p:sp>
        <p:nvSpPr>
          <p:cNvPr id="78" name="Google Shape;78;p2"/>
          <p:cNvSpPr txBox="1"/>
          <p:nvPr>
            <p:ph idx="1" type="body"/>
          </p:nvPr>
        </p:nvSpPr>
        <p:spPr>
          <a:xfrm>
            <a:off x="838200" y="1336275"/>
            <a:ext cx="6718200" cy="4351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500"/>
              </a:spcBef>
              <a:spcAft>
                <a:spcPts val="0"/>
              </a:spcAft>
              <a:buSzPts val="1800"/>
              <a:buNone/>
            </a:pPr>
            <a:r>
              <a:rPr lang="en-US" sz="2600">
                <a:solidFill>
                  <a:schemeClr val="dk1"/>
                </a:solidFill>
                <a:latin typeface="Calibri"/>
                <a:ea typeface="Calibri"/>
                <a:cs typeface="Calibri"/>
                <a:sym typeface="Calibri"/>
              </a:rPr>
              <a:t>Problem:</a:t>
            </a:r>
            <a:endParaRPr sz="2600">
              <a:solidFill>
                <a:schemeClr val="dk1"/>
              </a:solidFill>
              <a:latin typeface="Calibri"/>
              <a:ea typeface="Calibri"/>
              <a:cs typeface="Calibri"/>
              <a:sym typeface="Calibri"/>
            </a:endParaRPr>
          </a:p>
          <a:p>
            <a:pPr indent="-228600" lvl="0" marL="228600" marR="0" rtl="0" algn="l">
              <a:lnSpc>
                <a:spcPct val="90000"/>
              </a:lnSpc>
              <a:spcBef>
                <a:spcPts val="500"/>
              </a:spcBef>
              <a:spcAft>
                <a:spcPts val="0"/>
              </a:spcAft>
              <a:buSzPts val="1800"/>
              <a:buFont typeface="Calibri"/>
              <a:buChar char="•"/>
            </a:pPr>
            <a:r>
              <a:rPr lang="en-US">
                <a:solidFill>
                  <a:schemeClr val="dk1"/>
                </a:solidFill>
                <a:latin typeface="Calibri"/>
                <a:ea typeface="Calibri"/>
                <a:cs typeface="Calibri"/>
                <a:sym typeface="Calibri"/>
              </a:rPr>
              <a:t>Citizens across Canada are confused what proper recycling is</a:t>
            </a:r>
            <a:endParaRPr>
              <a:solidFill>
                <a:schemeClr val="dk1"/>
              </a:solidFill>
              <a:latin typeface="Calibri"/>
              <a:ea typeface="Calibri"/>
              <a:cs typeface="Calibri"/>
              <a:sym typeface="Calibri"/>
            </a:endParaRPr>
          </a:p>
          <a:p>
            <a:pPr indent="-190500" lvl="0" marL="228600" rtl="0" algn="l">
              <a:lnSpc>
                <a:spcPct val="90000"/>
              </a:lnSpc>
              <a:spcBef>
                <a:spcPts val="500"/>
              </a:spcBef>
              <a:spcAft>
                <a:spcPts val="0"/>
              </a:spcAft>
              <a:buClr>
                <a:schemeClr val="dk1"/>
              </a:buClr>
              <a:buSzPts val="1800"/>
              <a:buFont typeface="Calibri"/>
              <a:buChar char="•"/>
            </a:pPr>
            <a:r>
              <a:rPr lang="en-US">
                <a:solidFill>
                  <a:schemeClr val="dk1"/>
                </a:solidFill>
                <a:latin typeface="Calibri"/>
                <a:ea typeface="Calibri"/>
                <a:cs typeface="Calibri"/>
                <a:sym typeface="Calibri"/>
              </a:rPr>
              <a:t>Sorting recycling is extremely costly</a:t>
            </a:r>
            <a:endParaRPr>
              <a:solidFill>
                <a:schemeClr val="dk1"/>
              </a:solidFill>
              <a:latin typeface="Calibri"/>
              <a:ea typeface="Calibri"/>
              <a:cs typeface="Calibri"/>
              <a:sym typeface="Calibri"/>
            </a:endParaRPr>
          </a:p>
          <a:p>
            <a:pPr indent="0" lvl="0" marL="0" rtl="0" algn="l">
              <a:lnSpc>
                <a:spcPct val="90000"/>
              </a:lnSpc>
              <a:spcBef>
                <a:spcPts val="500"/>
              </a:spcBef>
              <a:spcAft>
                <a:spcPts val="0"/>
              </a:spcAft>
              <a:buSzPts val="1800"/>
              <a:buNone/>
            </a:pPr>
            <a:r>
              <a:rPr lang="en-US" sz="2600">
                <a:solidFill>
                  <a:schemeClr val="dk1"/>
                </a:solidFill>
                <a:latin typeface="Calibri"/>
                <a:ea typeface="Calibri"/>
                <a:cs typeface="Calibri"/>
                <a:sym typeface="Calibri"/>
              </a:rPr>
              <a:t>Gap we are filling:</a:t>
            </a:r>
            <a:endParaRPr sz="2600">
              <a:solidFill>
                <a:schemeClr val="dk1"/>
              </a:solidFill>
              <a:latin typeface="Calibri"/>
              <a:ea typeface="Calibri"/>
              <a:cs typeface="Calibri"/>
              <a:sym typeface="Calibri"/>
            </a:endParaRPr>
          </a:p>
          <a:p>
            <a:pPr indent="-228600" lvl="0" marL="228600" rtl="0" algn="l">
              <a:lnSpc>
                <a:spcPct val="90000"/>
              </a:lnSpc>
              <a:spcBef>
                <a:spcPts val="500"/>
              </a:spcBef>
              <a:spcAft>
                <a:spcPts val="0"/>
              </a:spcAft>
              <a:buSzPts val="1800"/>
              <a:buFont typeface="Calibri"/>
              <a:buChar char="•"/>
            </a:pPr>
            <a:r>
              <a:rPr lang="en-US">
                <a:solidFill>
                  <a:schemeClr val="dk1"/>
                </a:solidFill>
                <a:latin typeface="Calibri"/>
                <a:ea typeface="Calibri"/>
                <a:cs typeface="Calibri"/>
                <a:sym typeface="Calibri"/>
              </a:rPr>
              <a:t>Providing data to municipalities allowing them to track/correct problem at its source (the people recycling).</a:t>
            </a:r>
            <a:endParaRPr>
              <a:solidFill>
                <a:schemeClr val="dk1"/>
              </a:solidFill>
              <a:latin typeface="Calibri"/>
              <a:ea typeface="Calibri"/>
              <a:cs typeface="Calibri"/>
              <a:sym typeface="Calibri"/>
            </a:endParaRPr>
          </a:p>
          <a:p>
            <a:pPr indent="0" lvl="0" marL="0" rtl="0" algn="l">
              <a:lnSpc>
                <a:spcPct val="90000"/>
              </a:lnSpc>
              <a:spcBef>
                <a:spcPts val="500"/>
              </a:spcBef>
              <a:spcAft>
                <a:spcPts val="0"/>
              </a:spcAft>
              <a:buSzPts val="1800"/>
              <a:buNone/>
            </a:pPr>
            <a:r>
              <a:rPr lang="en-US" sz="2600">
                <a:solidFill>
                  <a:schemeClr val="dk1"/>
                </a:solidFill>
                <a:latin typeface="Calibri"/>
                <a:ea typeface="Calibri"/>
                <a:cs typeface="Calibri"/>
                <a:sym typeface="Calibri"/>
              </a:rPr>
              <a:t>Innovation we are introducing:</a:t>
            </a:r>
            <a:endParaRPr sz="2600">
              <a:solidFill>
                <a:schemeClr val="dk1"/>
              </a:solidFill>
              <a:latin typeface="Calibri"/>
              <a:ea typeface="Calibri"/>
              <a:cs typeface="Calibri"/>
              <a:sym typeface="Calibri"/>
            </a:endParaRPr>
          </a:p>
          <a:p>
            <a:pPr indent="-228600" lvl="0" marL="228600" rtl="0" algn="l">
              <a:lnSpc>
                <a:spcPct val="90000"/>
              </a:lnSpc>
              <a:spcBef>
                <a:spcPts val="500"/>
              </a:spcBef>
              <a:spcAft>
                <a:spcPts val="0"/>
              </a:spcAft>
              <a:buSzPts val="1800"/>
              <a:buFont typeface="Calibri"/>
              <a:buChar char="•"/>
            </a:pPr>
            <a:r>
              <a:rPr lang="en-US">
                <a:solidFill>
                  <a:schemeClr val="dk1"/>
                </a:solidFill>
                <a:latin typeface="Calibri"/>
                <a:ea typeface="Calibri"/>
                <a:cs typeface="Calibri"/>
                <a:sym typeface="Calibri"/>
              </a:rPr>
              <a:t>Platform for municipalities that provides reporting for discovering contamination origins. Meant to provide data on specific areas or neighborhoods</a:t>
            </a:r>
            <a:endParaRPr>
              <a:solidFill>
                <a:schemeClr val="dk1"/>
              </a:solidFill>
              <a:latin typeface="Calibri"/>
              <a:ea typeface="Calibri"/>
              <a:cs typeface="Calibri"/>
              <a:sym typeface="Calibri"/>
            </a:endParaRPr>
          </a:p>
          <a:p>
            <a:pPr indent="-228600" lvl="0" marL="228600" rtl="0" algn="l">
              <a:lnSpc>
                <a:spcPct val="90000"/>
              </a:lnSpc>
              <a:spcBef>
                <a:spcPts val="500"/>
              </a:spcBef>
              <a:spcAft>
                <a:spcPts val="0"/>
              </a:spcAft>
              <a:buSzPts val="1800"/>
              <a:buFont typeface="Calibri"/>
              <a:buChar char="•"/>
            </a:pPr>
            <a:r>
              <a:rPr lang="en-US">
                <a:solidFill>
                  <a:schemeClr val="dk1"/>
                </a:solidFill>
                <a:latin typeface="Calibri"/>
                <a:ea typeface="Calibri"/>
                <a:cs typeface="Calibri"/>
                <a:sym typeface="Calibri"/>
              </a:rPr>
              <a:t>Machine learning used to classify contaminants within a bin of recycling</a:t>
            </a:r>
            <a:endParaRPr>
              <a:solidFill>
                <a:schemeClr val="dk1"/>
              </a:solidFill>
              <a:latin typeface="Calibri"/>
              <a:ea typeface="Calibri"/>
              <a:cs typeface="Calibri"/>
              <a:sym typeface="Calibri"/>
            </a:endParaRPr>
          </a:p>
        </p:txBody>
      </p:sp>
      <p:pic>
        <p:nvPicPr>
          <p:cNvPr id="79" name="Google Shape;79;p2"/>
          <p:cNvPicPr preferRelativeResize="0"/>
          <p:nvPr/>
        </p:nvPicPr>
        <p:blipFill rotWithShape="1">
          <a:blip r:embed="rId3">
            <a:alphaModFix/>
          </a:blip>
          <a:srcRect b="0" l="0" r="0" t="0"/>
          <a:stretch/>
        </p:blipFill>
        <p:spPr>
          <a:xfrm>
            <a:off x="7556400" y="1547312"/>
            <a:ext cx="4330800" cy="237524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gc49bd09340_0_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The Why</a:t>
            </a:r>
            <a:endParaRPr/>
          </a:p>
        </p:txBody>
      </p:sp>
      <p:sp>
        <p:nvSpPr>
          <p:cNvPr id="85" name="Google Shape;85;gc49bd09340_0_0"/>
          <p:cNvSpPr txBox="1"/>
          <p:nvPr>
            <p:ph idx="1" type="body"/>
          </p:nvPr>
        </p:nvSpPr>
        <p:spPr>
          <a:xfrm>
            <a:off x="838200" y="1472750"/>
            <a:ext cx="10515600" cy="43512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500"/>
              </a:spcBef>
              <a:spcAft>
                <a:spcPts val="0"/>
              </a:spcAft>
              <a:buSzPts val="1800"/>
              <a:buFont typeface="Calibri"/>
              <a:buChar char="•"/>
            </a:pPr>
            <a:r>
              <a:rPr lang="en-US">
                <a:solidFill>
                  <a:schemeClr val="dk1"/>
                </a:solidFill>
                <a:latin typeface="Calibri"/>
                <a:ea typeface="Calibri"/>
                <a:cs typeface="Calibri"/>
                <a:sym typeface="Calibri"/>
              </a:rPr>
              <a:t>Contaminated recycling generates fines for municipalities</a:t>
            </a:r>
            <a:endParaRPr>
              <a:solidFill>
                <a:schemeClr val="dk1"/>
              </a:solidFill>
              <a:latin typeface="Calibri"/>
              <a:ea typeface="Calibri"/>
              <a:cs typeface="Calibri"/>
              <a:sym typeface="Calibri"/>
            </a:endParaRPr>
          </a:p>
          <a:p>
            <a:pPr indent="-228600" lvl="0" marL="228600" marR="0" rtl="0" algn="l">
              <a:lnSpc>
                <a:spcPct val="90000"/>
              </a:lnSpc>
              <a:spcBef>
                <a:spcPts val="500"/>
              </a:spcBef>
              <a:spcAft>
                <a:spcPts val="0"/>
              </a:spcAft>
              <a:buSzPts val="1800"/>
              <a:buFont typeface="Calibri"/>
              <a:buChar char="•"/>
            </a:pPr>
            <a:r>
              <a:rPr lang="en-US">
                <a:solidFill>
                  <a:schemeClr val="dk1"/>
                </a:solidFill>
                <a:latin typeface="Calibri"/>
                <a:ea typeface="Calibri"/>
                <a:cs typeface="Calibri"/>
                <a:sym typeface="Calibri"/>
              </a:rPr>
              <a:t>Fines increase costs for households</a:t>
            </a:r>
            <a:endParaRPr>
              <a:solidFill>
                <a:schemeClr val="dk1"/>
              </a:solidFill>
              <a:latin typeface="Calibri"/>
              <a:ea typeface="Calibri"/>
              <a:cs typeface="Calibri"/>
              <a:sym typeface="Calibri"/>
            </a:endParaRPr>
          </a:p>
          <a:p>
            <a:pPr indent="-228600" lvl="0" marL="228600" marR="0" rtl="0" algn="l">
              <a:lnSpc>
                <a:spcPct val="90000"/>
              </a:lnSpc>
              <a:spcBef>
                <a:spcPts val="500"/>
              </a:spcBef>
              <a:spcAft>
                <a:spcPts val="0"/>
              </a:spcAft>
              <a:buSzPts val="1800"/>
              <a:buFont typeface="Calibri"/>
              <a:buChar char="•"/>
            </a:pPr>
            <a:r>
              <a:rPr lang="en-US">
                <a:solidFill>
                  <a:schemeClr val="dk1"/>
                </a:solidFill>
                <a:latin typeface="Calibri"/>
                <a:ea typeface="Calibri"/>
                <a:cs typeface="Calibri"/>
                <a:sym typeface="Calibri"/>
              </a:rPr>
              <a:t>Clean recycling generates profits and lowers costs for households</a:t>
            </a:r>
            <a:endParaRPr>
              <a:solidFill>
                <a:schemeClr val="dk1"/>
              </a:solidFill>
              <a:latin typeface="Calibri"/>
              <a:ea typeface="Calibri"/>
              <a:cs typeface="Calibri"/>
              <a:sym typeface="Calibri"/>
            </a:endParaRPr>
          </a:p>
          <a:p>
            <a:pPr indent="-228600" lvl="0" marL="228600" marR="0" rtl="0" algn="l">
              <a:lnSpc>
                <a:spcPct val="90000"/>
              </a:lnSpc>
              <a:spcBef>
                <a:spcPts val="500"/>
              </a:spcBef>
              <a:spcAft>
                <a:spcPts val="0"/>
              </a:spcAft>
              <a:buSzPts val="1800"/>
              <a:buFont typeface="Calibri"/>
              <a:buChar char="•"/>
            </a:pPr>
            <a:r>
              <a:rPr lang="en-US">
                <a:solidFill>
                  <a:schemeClr val="dk1"/>
                </a:solidFill>
                <a:latin typeface="Calibri"/>
                <a:ea typeface="Calibri"/>
                <a:cs typeface="Calibri"/>
                <a:sym typeface="Calibri"/>
              </a:rPr>
              <a:t>Sorting recycling is complicated and expensive</a:t>
            </a:r>
            <a:endParaRPr>
              <a:solidFill>
                <a:schemeClr val="dk1"/>
              </a:solidFill>
              <a:latin typeface="Calibri"/>
              <a:ea typeface="Calibri"/>
              <a:cs typeface="Calibri"/>
              <a:sym typeface="Calibri"/>
            </a:endParaRPr>
          </a:p>
          <a:p>
            <a:pPr indent="-228600" lvl="0" marL="228600" marR="0" rtl="0" algn="l">
              <a:lnSpc>
                <a:spcPct val="90000"/>
              </a:lnSpc>
              <a:spcBef>
                <a:spcPts val="500"/>
              </a:spcBef>
              <a:spcAft>
                <a:spcPts val="0"/>
              </a:spcAft>
              <a:buClr>
                <a:schemeClr val="dk1"/>
              </a:buClr>
              <a:buSzPts val="1800"/>
              <a:buFont typeface="Calibri"/>
              <a:buChar char="•"/>
            </a:pPr>
            <a:r>
              <a:rPr lang="en-US">
                <a:solidFill>
                  <a:schemeClr val="dk1"/>
                </a:solidFill>
                <a:latin typeface="Calibri"/>
                <a:ea typeface="Calibri"/>
                <a:cs typeface="Calibri"/>
                <a:sym typeface="Calibri"/>
              </a:rPr>
              <a:t>Instead of reacting to recycling contamination by removing it or paying fines, being proactive through education will reduce contamination long term</a:t>
            </a:r>
            <a:endParaRPr>
              <a:solidFill>
                <a:schemeClr val="dk1"/>
              </a:solidFill>
              <a:latin typeface="Calibri"/>
              <a:ea typeface="Calibri"/>
              <a:cs typeface="Calibri"/>
              <a:sym typeface="Calibri"/>
            </a:endParaRPr>
          </a:p>
          <a:p>
            <a:pPr indent="-228600" lvl="0" marL="228600" marR="0" rtl="0" algn="l">
              <a:lnSpc>
                <a:spcPct val="90000"/>
              </a:lnSpc>
              <a:spcBef>
                <a:spcPts val="500"/>
              </a:spcBef>
              <a:spcAft>
                <a:spcPts val="0"/>
              </a:spcAft>
              <a:buSzPts val="1800"/>
              <a:buFont typeface="Calibri"/>
              <a:buChar char="•"/>
            </a:pPr>
            <a:r>
              <a:rPr lang="en-US">
                <a:solidFill>
                  <a:schemeClr val="dk1"/>
                </a:solidFill>
                <a:latin typeface="Calibri"/>
                <a:ea typeface="Calibri"/>
                <a:cs typeface="Calibri"/>
                <a:sym typeface="Calibri"/>
              </a:rPr>
              <a:t>This is all based on various studies on recycling contamination impacts such as a Study from the Region of Peel (in Ontario) showed that after education campaigns, 90% of people had less than 10% contamination compared to 60-70% of people before.</a:t>
            </a:r>
            <a:endParaRPr>
              <a:solidFill>
                <a:schemeClr val="dk1"/>
              </a:solidFill>
              <a:latin typeface="Calibri"/>
              <a:ea typeface="Calibri"/>
              <a:cs typeface="Calibri"/>
              <a:sym typeface="Calibri"/>
            </a:endParaRPr>
          </a:p>
          <a:p>
            <a:pPr indent="0" lvl="0" marL="0" marR="0" rtl="0" algn="l">
              <a:lnSpc>
                <a:spcPct val="90000"/>
              </a:lnSpc>
              <a:spcBef>
                <a:spcPts val="500"/>
              </a:spcBef>
              <a:spcAft>
                <a:spcPts val="0"/>
              </a:spcAft>
              <a:buSzPts val="1800"/>
              <a:buNone/>
            </a:pPr>
            <a:r>
              <a:rPr i="1" lang="en-US">
                <a:solidFill>
                  <a:schemeClr val="dk1"/>
                </a:solidFill>
                <a:latin typeface="Calibri"/>
                <a:ea typeface="Calibri"/>
                <a:cs typeface="Calibri"/>
                <a:sym typeface="Calibri"/>
              </a:rPr>
              <a:t>By educating, influencing, and reprimanding when required we can clean recycling at the source increasing revenues, lowering household expenses, and improving recycling effectiveness which in turn promotes a greener future.</a:t>
            </a:r>
            <a:endParaRPr i="1"/>
          </a:p>
          <a:p>
            <a:pPr indent="0" lvl="0" marL="0" rtl="0" algn="l">
              <a:lnSpc>
                <a:spcPct val="90000"/>
              </a:lnSpc>
              <a:spcBef>
                <a:spcPts val="1000"/>
              </a:spcBef>
              <a:spcAft>
                <a:spcPts val="0"/>
              </a:spcAft>
              <a:buSzPts val="1800"/>
              <a:buNone/>
            </a:pPr>
            <a:r>
              <a:t/>
            </a:r>
            <a:endParaRPr/>
          </a:p>
          <a:p>
            <a:pPr indent="0" lvl="0" marL="0" rtl="0" algn="l">
              <a:lnSpc>
                <a:spcPct val="90000"/>
              </a:lnSpc>
              <a:spcBef>
                <a:spcPts val="1000"/>
              </a:spcBef>
              <a:spcAft>
                <a:spcPts val="0"/>
              </a:spcAft>
              <a:buSzPts val="18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gc083bf554d_0_1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Scrum Dates</a:t>
            </a:r>
            <a:endParaRPr/>
          </a:p>
        </p:txBody>
      </p:sp>
      <p:sp>
        <p:nvSpPr>
          <p:cNvPr id="91" name="Google Shape;91;gc083bf554d_0_10"/>
          <p:cNvSpPr txBox="1"/>
          <p:nvPr>
            <p:ph idx="1" type="body"/>
          </p:nvPr>
        </p:nvSpPr>
        <p:spPr>
          <a:xfrm>
            <a:off x="872450" y="1740000"/>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None/>
            </a:pPr>
            <a:r>
              <a:rPr lang="en-US" sz="2800">
                <a:solidFill>
                  <a:schemeClr val="dk1"/>
                </a:solidFill>
                <a:latin typeface="Calibri"/>
                <a:ea typeface="Calibri"/>
                <a:cs typeface="Calibri"/>
                <a:sym typeface="Calibri"/>
              </a:rPr>
              <a:t>March 5, 2021 to March 18, 2021</a:t>
            </a:r>
            <a:endParaRPr sz="28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gc083bf554d_1_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Status Description</a:t>
            </a:r>
            <a:endParaRPr/>
          </a:p>
        </p:txBody>
      </p:sp>
      <p:sp>
        <p:nvSpPr>
          <p:cNvPr id="97" name="Google Shape;97;gc083bf554d_1_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1800"/>
              <a:buNone/>
            </a:pPr>
            <a:r>
              <a:rPr lang="en-US">
                <a:solidFill>
                  <a:schemeClr val="dk1"/>
                </a:solidFill>
                <a:latin typeface="Calibri"/>
                <a:ea typeface="Calibri"/>
                <a:cs typeface="Calibri"/>
                <a:sym typeface="Calibri"/>
              </a:rPr>
              <a:t>API -</a:t>
            </a:r>
            <a:r>
              <a:rPr lang="en-US">
                <a:solidFill>
                  <a:srgbClr val="3EC73E"/>
                </a:solidFill>
                <a:latin typeface="Calibri"/>
                <a:ea typeface="Calibri"/>
                <a:cs typeface="Calibri"/>
                <a:sym typeface="Calibri"/>
              </a:rPr>
              <a:t> Green</a:t>
            </a:r>
            <a:endParaRPr>
              <a:solidFill>
                <a:srgbClr val="3EC73E"/>
              </a:solidFill>
              <a:latin typeface="Calibri"/>
              <a:ea typeface="Calibri"/>
              <a:cs typeface="Calibri"/>
              <a:sym typeface="Calibri"/>
            </a:endParaRPr>
          </a:p>
          <a:p>
            <a:pPr indent="0" lvl="0" marL="0" rtl="0" algn="l">
              <a:lnSpc>
                <a:spcPct val="90000"/>
              </a:lnSpc>
              <a:spcBef>
                <a:spcPts val="1000"/>
              </a:spcBef>
              <a:spcAft>
                <a:spcPts val="0"/>
              </a:spcAft>
              <a:buSzPts val="1800"/>
              <a:buNone/>
            </a:pPr>
            <a:r>
              <a:rPr lang="en-US">
                <a:solidFill>
                  <a:schemeClr val="dk1"/>
                </a:solidFill>
                <a:latin typeface="Calibri"/>
                <a:ea typeface="Calibri"/>
                <a:cs typeface="Calibri"/>
                <a:sym typeface="Calibri"/>
              </a:rPr>
              <a:t>Testing -</a:t>
            </a:r>
            <a:r>
              <a:rPr lang="en-US">
                <a:solidFill>
                  <a:srgbClr val="3EC73E"/>
                </a:solidFill>
                <a:latin typeface="Calibri"/>
                <a:ea typeface="Calibri"/>
                <a:cs typeface="Calibri"/>
                <a:sym typeface="Calibri"/>
              </a:rPr>
              <a:t> </a:t>
            </a:r>
            <a:r>
              <a:rPr lang="en-US">
                <a:solidFill>
                  <a:srgbClr val="FFFF00"/>
                </a:solidFill>
                <a:latin typeface="Calibri"/>
                <a:ea typeface="Calibri"/>
                <a:cs typeface="Calibri"/>
                <a:sym typeface="Calibri"/>
              </a:rPr>
              <a:t>Yellow</a:t>
            </a:r>
            <a:endParaRPr>
              <a:solidFill>
                <a:srgbClr val="3EC73E"/>
              </a:solidFill>
              <a:latin typeface="Calibri"/>
              <a:ea typeface="Calibri"/>
              <a:cs typeface="Calibri"/>
              <a:sym typeface="Calibri"/>
            </a:endParaRPr>
          </a:p>
          <a:p>
            <a:pPr indent="0" lvl="0" marL="0" rtl="0" algn="l">
              <a:lnSpc>
                <a:spcPct val="90000"/>
              </a:lnSpc>
              <a:spcBef>
                <a:spcPts val="1000"/>
              </a:spcBef>
              <a:spcAft>
                <a:spcPts val="0"/>
              </a:spcAft>
              <a:buSzPts val="1800"/>
              <a:buNone/>
            </a:pPr>
            <a:r>
              <a:rPr lang="en-US">
                <a:solidFill>
                  <a:schemeClr val="dk1"/>
                </a:solidFill>
                <a:latin typeface="Calibri"/>
                <a:ea typeface="Calibri"/>
                <a:cs typeface="Calibri"/>
                <a:sym typeface="Calibri"/>
              </a:rPr>
              <a:t>Front end -</a:t>
            </a:r>
            <a:r>
              <a:rPr lang="en-US">
                <a:solidFill>
                  <a:srgbClr val="3EC73E"/>
                </a:solidFill>
                <a:latin typeface="Calibri"/>
                <a:ea typeface="Calibri"/>
                <a:cs typeface="Calibri"/>
                <a:sym typeface="Calibri"/>
              </a:rPr>
              <a:t> Green</a:t>
            </a:r>
            <a:endParaRPr>
              <a:solidFill>
                <a:srgbClr val="3EC73E"/>
              </a:solidFill>
              <a:latin typeface="Calibri"/>
              <a:ea typeface="Calibri"/>
              <a:cs typeface="Calibri"/>
              <a:sym typeface="Calibri"/>
            </a:endParaRPr>
          </a:p>
          <a:p>
            <a:pPr indent="0" lvl="0" marL="0" rtl="0" algn="l">
              <a:lnSpc>
                <a:spcPct val="90000"/>
              </a:lnSpc>
              <a:spcBef>
                <a:spcPts val="1000"/>
              </a:spcBef>
              <a:spcAft>
                <a:spcPts val="0"/>
              </a:spcAft>
              <a:buSzPts val="1800"/>
              <a:buNone/>
            </a:pPr>
            <a:r>
              <a:rPr lang="en-US">
                <a:solidFill>
                  <a:schemeClr val="dk1"/>
                </a:solidFill>
                <a:latin typeface="Calibri"/>
                <a:ea typeface="Calibri"/>
                <a:cs typeface="Calibri"/>
                <a:sym typeface="Calibri"/>
              </a:rPr>
              <a:t>Machine Learning - </a:t>
            </a:r>
            <a:r>
              <a:rPr lang="en-US">
                <a:solidFill>
                  <a:srgbClr val="FFFF00"/>
                </a:solidFill>
                <a:latin typeface="Calibri"/>
                <a:ea typeface="Calibri"/>
                <a:cs typeface="Calibri"/>
                <a:sym typeface="Calibri"/>
              </a:rPr>
              <a:t>Yellow-</a:t>
            </a:r>
            <a:r>
              <a:rPr lang="en-US">
                <a:solidFill>
                  <a:srgbClr val="3EC73E"/>
                </a:solidFill>
                <a:latin typeface="Calibri"/>
                <a:ea typeface="Calibri"/>
                <a:cs typeface="Calibri"/>
                <a:sym typeface="Calibri"/>
              </a:rPr>
              <a:t>Green</a:t>
            </a:r>
            <a:endParaRPr>
              <a:solidFill>
                <a:srgbClr val="3EC73E"/>
              </a:solidFill>
              <a:latin typeface="Calibri"/>
              <a:ea typeface="Calibri"/>
              <a:cs typeface="Calibri"/>
              <a:sym typeface="Calibri"/>
            </a:endParaRPr>
          </a:p>
          <a:p>
            <a:pPr indent="0" lvl="0" marL="0" rtl="0" algn="l">
              <a:lnSpc>
                <a:spcPct val="90000"/>
              </a:lnSpc>
              <a:spcBef>
                <a:spcPts val="1000"/>
              </a:spcBef>
              <a:spcAft>
                <a:spcPts val="0"/>
              </a:spcAft>
              <a:buSzPts val="1800"/>
              <a:buNone/>
            </a:pPr>
            <a:r>
              <a:rPr lang="en-US">
                <a:solidFill>
                  <a:schemeClr val="dk1"/>
                </a:solidFill>
                <a:latin typeface="Calibri"/>
                <a:ea typeface="Calibri"/>
                <a:cs typeface="Calibri"/>
                <a:sym typeface="Calibri"/>
              </a:rPr>
              <a:t>Image Pipeline - </a:t>
            </a:r>
            <a:r>
              <a:rPr lang="en-US">
                <a:solidFill>
                  <a:srgbClr val="00FFFF"/>
                </a:solidFill>
                <a:latin typeface="Calibri"/>
                <a:ea typeface="Calibri"/>
                <a:cs typeface="Calibri"/>
                <a:sym typeface="Calibri"/>
              </a:rPr>
              <a:t>COMPLETE</a:t>
            </a:r>
            <a:endParaRPr>
              <a:solidFill>
                <a:srgbClr val="00FFFF"/>
              </a:solidFill>
              <a:latin typeface="Calibri"/>
              <a:ea typeface="Calibri"/>
              <a:cs typeface="Calibri"/>
              <a:sym typeface="Calibri"/>
            </a:endParaRPr>
          </a:p>
          <a:p>
            <a:pPr indent="0" lvl="0" marL="0" rtl="0" algn="l">
              <a:lnSpc>
                <a:spcPct val="90000"/>
              </a:lnSpc>
              <a:spcBef>
                <a:spcPts val="1000"/>
              </a:spcBef>
              <a:spcAft>
                <a:spcPts val="0"/>
              </a:spcAft>
              <a:buSzPts val="1800"/>
              <a:buNone/>
            </a:pPr>
            <a:r>
              <a:t/>
            </a:r>
            <a:endParaRPr>
              <a:solidFill>
                <a:schemeClr val="dk1"/>
              </a:solidFill>
              <a:latin typeface="Calibri"/>
              <a:ea typeface="Calibri"/>
              <a:cs typeface="Calibri"/>
              <a:sym typeface="Calibri"/>
            </a:endParaRPr>
          </a:p>
          <a:p>
            <a:pPr indent="0" lvl="0" marL="0" rtl="0" algn="l">
              <a:lnSpc>
                <a:spcPct val="90000"/>
              </a:lnSpc>
              <a:spcBef>
                <a:spcPts val="1000"/>
              </a:spcBef>
              <a:spcAft>
                <a:spcPts val="0"/>
              </a:spcAft>
              <a:buSzPts val="1800"/>
              <a:buNone/>
            </a:pPr>
            <a:r>
              <a:rPr lang="en-US" sz="3000">
                <a:solidFill>
                  <a:schemeClr val="dk1"/>
                </a:solidFill>
                <a:latin typeface="Calibri"/>
                <a:ea typeface="Calibri"/>
                <a:cs typeface="Calibri"/>
                <a:sym typeface="Calibri"/>
              </a:rPr>
              <a:t>Overall - </a:t>
            </a:r>
            <a:r>
              <a:rPr lang="en-US" sz="3000">
                <a:solidFill>
                  <a:srgbClr val="3EC73E"/>
                </a:solidFill>
                <a:latin typeface="Calibri"/>
                <a:ea typeface="Calibri"/>
                <a:cs typeface="Calibri"/>
                <a:sym typeface="Calibri"/>
              </a:rPr>
              <a:t>Green</a:t>
            </a:r>
            <a:endParaRPr sz="3000">
              <a:solidFill>
                <a:srgbClr val="3EC73E"/>
              </a:solidFill>
              <a:latin typeface="Calibri"/>
              <a:ea typeface="Calibri"/>
              <a:cs typeface="Calibri"/>
              <a:sym typeface="Calibri"/>
            </a:endParaRPr>
          </a:p>
        </p:txBody>
      </p:sp>
      <p:pic>
        <p:nvPicPr>
          <p:cNvPr id="98" name="Google Shape;98;gc083bf554d_1_0"/>
          <p:cNvPicPr preferRelativeResize="0"/>
          <p:nvPr/>
        </p:nvPicPr>
        <p:blipFill rotWithShape="1">
          <a:blip r:embed="rId3">
            <a:alphaModFix/>
          </a:blip>
          <a:srcRect b="0" l="0" r="0" t="0"/>
          <a:stretch/>
        </p:blipFill>
        <p:spPr>
          <a:xfrm>
            <a:off x="6498175" y="1321200"/>
            <a:ext cx="4855625" cy="4855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gc083bf554d_1_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Team Member Contribution</a:t>
            </a:r>
            <a:endParaRPr/>
          </a:p>
        </p:txBody>
      </p:sp>
      <p:sp>
        <p:nvSpPr>
          <p:cNvPr id="104" name="Google Shape;104;gc083bf554d_1_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1800"/>
              <a:buNone/>
            </a:pPr>
            <a:r>
              <a:rPr lang="en-US">
                <a:solidFill>
                  <a:schemeClr val="dk1"/>
                </a:solidFill>
                <a:latin typeface="Calibri"/>
                <a:ea typeface="Calibri"/>
                <a:cs typeface="Calibri"/>
                <a:sym typeface="Calibri"/>
              </a:rPr>
              <a:t>Avery</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AWS Configuration</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Front end deployment</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Back end deployment</a:t>
            </a:r>
            <a:endParaRPr>
              <a:solidFill>
                <a:schemeClr val="dk1"/>
              </a:solidFill>
              <a:latin typeface="Calibri"/>
              <a:ea typeface="Calibri"/>
              <a:cs typeface="Calibri"/>
              <a:sym typeface="Calibri"/>
            </a:endParaRPr>
          </a:p>
          <a:p>
            <a:pPr indent="0" lvl="0" marL="0" rtl="0" algn="l">
              <a:lnSpc>
                <a:spcPct val="90000"/>
              </a:lnSpc>
              <a:spcBef>
                <a:spcPts val="1000"/>
              </a:spcBef>
              <a:spcAft>
                <a:spcPts val="0"/>
              </a:spcAft>
              <a:buSzPts val="1800"/>
              <a:buNone/>
            </a:pPr>
            <a:r>
              <a:rPr lang="en-US">
                <a:solidFill>
                  <a:schemeClr val="dk1"/>
                </a:solidFill>
                <a:latin typeface="Calibri"/>
                <a:ea typeface="Calibri"/>
                <a:cs typeface="Calibri"/>
                <a:sym typeface="Calibri"/>
              </a:rPr>
              <a:t>Ray</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Front end pages / sign-in flow</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API token validation</a:t>
            </a:r>
            <a:endParaRPr>
              <a:solidFill>
                <a:schemeClr val="dk1"/>
              </a:solidFill>
              <a:latin typeface="Calibri"/>
              <a:ea typeface="Calibri"/>
              <a:cs typeface="Calibri"/>
              <a:sym typeface="Calibri"/>
            </a:endParaRPr>
          </a:p>
          <a:p>
            <a:pPr indent="-342900" lvl="0" marL="457200" rtl="0" algn="l">
              <a:lnSpc>
                <a:spcPct val="90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Generating mock data</a:t>
            </a:r>
            <a:endParaRPr>
              <a:solidFill>
                <a:schemeClr val="dk1"/>
              </a:solidFill>
              <a:latin typeface="Calibri"/>
              <a:ea typeface="Calibri"/>
              <a:cs typeface="Calibri"/>
              <a:sym typeface="Calibri"/>
            </a:endParaRPr>
          </a:p>
          <a:p>
            <a:pPr indent="0" lvl="0" marL="0" rtl="0" algn="l">
              <a:lnSpc>
                <a:spcPct val="90000"/>
              </a:lnSpc>
              <a:spcBef>
                <a:spcPts val="1000"/>
              </a:spcBef>
              <a:spcAft>
                <a:spcPts val="0"/>
              </a:spcAft>
              <a:buSzPts val="1800"/>
              <a:buNone/>
            </a:pPr>
            <a:r>
              <a:rPr lang="en-US">
                <a:solidFill>
                  <a:schemeClr val="dk1"/>
                </a:solidFill>
                <a:latin typeface="Calibri"/>
                <a:ea typeface="Calibri"/>
                <a:cs typeface="Calibri"/>
                <a:sym typeface="Calibri"/>
              </a:rPr>
              <a:t>Noah</a:t>
            </a:r>
            <a:endParaRPr>
              <a:solidFill>
                <a:schemeClr val="dk1"/>
              </a:solidFill>
              <a:latin typeface="Calibri"/>
              <a:ea typeface="Calibri"/>
              <a:cs typeface="Calibri"/>
              <a:sym typeface="Calibri"/>
            </a:endParaRPr>
          </a:p>
          <a:p>
            <a:pPr indent="-342900" lvl="0" marL="457200" rtl="0" algn="l">
              <a:lnSpc>
                <a:spcPct val="90000"/>
              </a:lnSpc>
              <a:spcBef>
                <a:spcPts val="1000"/>
              </a:spcBef>
              <a:spcAft>
                <a:spcPts val="0"/>
              </a:spcAft>
              <a:buClr>
                <a:schemeClr val="dk1"/>
              </a:buClr>
              <a:buSzPts val="1800"/>
              <a:buFont typeface="Calibri"/>
              <a:buChar char="●"/>
            </a:pPr>
            <a:r>
              <a:rPr lang="en-US">
                <a:solidFill>
                  <a:schemeClr val="dk1"/>
                </a:solidFill>
                <a:latin typeface="Calibri"/>
                <a:ea typeface="Calibri"/>
                <a:cs typeface="Calibri"/>
                <a:sym typeface="Calibri"/>
              </a:rPr>
              <a:t>ML goals clarification</a:t>
            </a:r>
            <a:endParaRPr>
              <a:solidFill>
                <a:schemeClr val="dk1"/>
              </a:solidFill>
              <a:latin typeface="Calibri"/>
              <a:ea typeface="Calibri"/>
              <a:cs typeface="Calibri"/>
              <a:sym typeface="Calibri"/>
            </a:endParaRPr>
          </a:p>
          <a:p>
            <a:pPr indent="-342900" lvl="0" marL="457200" rtl="0" algn="l">
              <a:lnSpc>
                <a:spcPct val="90000"/>
              </a:lnSpc>
              <a:spcBef>
                <a:spcPts val="1000"/>
              </a:spcBef>
              <a:spcAft>
                <a:spcPts val="0"/>
              </a:spcAft>
              <a:buClr>
                <a:schemeClr val="dk1"/>
              </a:buClr>
              <a:buSzPts val="1800"/>
              <a:buFont typeface="Calibri"/>
              <a:buChar char="●"/>
            </a:pPr>
            <a:r>
              <a:rPr lang="en-US">
                <a:solidFill>
                  <a:schemeClr val="dk1"/>
                </a:solidFill>
                <a:latin typeface="Calibri"/>
                <a:ea typeface="Calibri"/>
                <a:cs typeface="Calibri"/>
                <a:sym typeface="Calibri"/>
              </a:rPr>
              <a:t>Contaminant classifier training</a:t>
            </a:r>
            <a:endParaRPr>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gc083bf554d_1_1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Project Issues and Changes</a:t>
            </a:r>
            <a:endParaRPr/>
          </a:p>
        </p:txBody>
      </p:sp>
      <p:sp>
        <p:nvSpPr>
          <p:cNvPr id="110" name="Google Shape;110;gc083bf554d_1_11"/>
          <p:cNvSpPr txBox="1"/>
          <p:nvPr>
            <p:ph idx="1" type="body"/>
          </p:nvPr>
        </p:nvSpPr>
        <p:spPr>
          <a:xfrm>
            <a:off x="838200" y="1793875"/>
            <a:ext cx="10515600" cy="4351200"/>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Clr>
                <a:schemeClr val="dk1"/>
              </a:buClr>
              <a:buSzPts val="1800"/>
              <a:buFont typeface="Calibri"/>
              <a:buChar char="●"/>
            </a:pPr>
            <a:r>
              <a:rPr lang="en-US">
                <a:solidFill>
                  <a:schemeClr val="dk1"/>
                </a:solidFill>
                <a:latin typeface="Calibri"/>
                <a:ea typeface="Calibri"/>
                <a:cs typeface="Calibri"/>
                <a:sym typeface="Calibri"/>
              </a:rPr>
              <a:t>None at this time</a:t>
            </a:r>
            <a:endParaRPr>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c083bf554d_1_1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US"/>
              <a:t>Project Demo</a:t>
            </a:r>
            <a:endParaRPr/>
          </a:p>
        </p:txBody>
      </p:sp>
      <p:sp>
        <p:nvSpPr>
          <p:cNvPr id="116" name="Google Shape;116;gc083bf554d_1_16"/>
          <p:cNvSpPr txBox="1"/>
          <p:nvPr>
            <p:ph type="title"/>
          </p:nvPr>
        </p:nvSpPr>
        <p:spPr>
          <a:xfrm>
            <a:off x="838200" y="2766150"/>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1000"/>
              </a:spcBef>
              <a:spcAft>
                <a:spcPts val="0"/>
              </a:spcAft>
              <a:buSzPts val="4000"/>
              <a:buNone/>
            </a:pPr>
            <a:r>
              <a:rPr lang="en-US">
                <a:latin typeface="Calibri"/>
                <a:ea typeface="Calibri"/>
                <a:cs typeface="Calibri"/>
                <a:sym typeface="Calibri"/>
              </a:rPr>
              <a:t>GitHub Actions| </a:t>
            </a:r>
            <a:r>
              <a:rPr lang="en-US">
                <a:latin typeface="Calibri"/>
                <a:ea typeface="Calibri"/>
                <a:cs typeface="Calibri"/>
                <a:sym typeface="Calibri"/>
              </a:rPr>
              <a:t>SQS Lambda </a:t>
            </a:r>
            <a:r>
              <a:rPr lang="en-US">
                <a:latin typeface="Calibri"/>
                <a:ea typeface="Calibri"/>
                <a:cs typeface="Calibri"/>
                <a:sym typeface="Calibri"/>
              </a:rPr>
              <a:t>| Front-end</a:t>
            </a:r>
            <a:endParaRPr>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3EC73E"/>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2018-01-12T17:42:16Z</dcterms:created>
  <dc:creator>Tim Maciag</dc:creator>
</cp:coreProperties>
</file>

<file path=docProps/custom.xml><?xml version="1.0" encoding="utf-8"?>
<Properties xmlns="http://schemas.openxmlformats.org/officeDocument/2006/custom-properties" xmlns:vt="http://schemas.openxmlformats.org/officeDocument/2006/docPropsVTypes"/>
</file>